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7" r:id="rId3"/>
    <p:sldId id="274" r:id="rId4"/>
    <p:sldId id="263" r:id="rId5"/>
    <p:sldId id="264" r:id="rId6"/>
    <p:sldId id="262" r:id="rId7"/>
    <p:sldId id="258" r:id="rId8"/>
    <p:sldId id="261" r:id="rId9"/>
    <p:sldId id="260" r:id="rId10"/>
    <p:sldId id="259" r:id="rId11"/>
    <p:sldId id="269" r:id="rId12"/>
    <p:sldId id="273" r:id="rId13"/>
    <p:sldId id="265" r:id="rId14"/>
    <p:sldId id="266" r:id="rId15"/>
    <p:sldId id="270" r:id="rId16"/>
    <p:sldId id="272" r:id="rId17"/>
    <p:sldId id="271" r:id="rId18"/>
    <p:sldId id="284" r:id="rId19"/>
    <p:sldId id="276" r:id="rId20"/>
    <p:sldId id="278" r:id="rId21"/>
    <p:sldId id="275" r:id="rId22"/>
    <p:sldId id="279" r:id="rId23"/>
    <p:sldId id="280" r:id="rId24"/>
    <p:sldId id="281" r:id="rId25"/>
    <p:sldId id="268" r:id="rId26"/>
    <p:sldId id="286" r:id="rId27"/>
    <p:sldId id="282" r:id="rId28"/>
    <p:sldId id="283" r:id="rId29"/>
    <p:sldId id="287" r:id="rId30"/>
    <p:sldId id="288" r:id="rId31"/>
    <p:sldId id="289" r:id="rId32"/>
    <p:sldId id="28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380025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093738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4080125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416467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56981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972631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936043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226212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99240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796990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129005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C3A3B-27A0-4747-8E25-CF82D29FB012}" type="datetimeFigureOut">
              <a:rPr lang="en-AU" smtClean="0"/>
              <a:pPr/>
              <a:t>20/08/2012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63510-0EFF-4A5F-96C0-4D7F54D235D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496323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scoop.it/t/iste-2012-tool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uriermail.com.au/ipad/its-a-jungle-out-there/story-fn6ck45n-1226284393055" TargetMode="External"/><Relationship Id="rId2" Type="http://schemas.openxmlformats.org/officeDocument/2006/relationships/hyperlink" Target="http://www.deforestaction.org/about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kathyschrock.net/" TargetMode="External"/><Relationship Id="rId2" Type="http://schemas.openxmlformats.org/officeDocument/2006/relationships/hyperlink" Target="http://www.schrockguide.net/literacy-in-the-digital-age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igniteshow.com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todaysmeet.com/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visual.ly/" TargetMode="External"/><Relationship Id="rId2" Type="http://schemas.openxmlformats.org/officeDocument/2006/relationships/hyperlink" Target="http://www.easel.ly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hyperlink" Target="http://davidwarlick.com/graphicaday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-958.ibm.com/software/data/cognos/manyeyes/page/Visualization_Options.html" TargetMode="External"/><Relationship Id="rId2" Type="http://schemas.openxmlformats.org/officeDocument/2006/relationships/hyperlink" Target="http://www-958.ibm.com/software/data/cognos/manyeyes/visualization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ppitic.com/" TargetMode="External"/><Relationship Id="rId5" Type="http://schemas.openxmlformats.org/officeDocument/2006/relationships/hyperlink" Target="http://www.scoop.it/t/ictmagic?page=1" TargetMode="External"/><Relationship Id="rId4" Type="http://schemas.openxmlformats.org/officeDocument/2006/relationships/hyperlink" Target="http://ictmagic.wikispaces.com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symbaloo.com/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techer.net/tv.php" TargetMode="External"/><Relationship Id="rId7" Type="http://schemas.openxmlformats.org/officeDocument/2006/relationships/image" Target="../media/image18.jpeg"/><Relationship Id="rId2" Type="http://schemas.openxmlformats.org/officeDocument/2006/relationships/hyperlink" Target="http://www.edutecher.net/index.php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hyperlink" Target="http://www.educlipper.net/" TargetMode="External"/><Relationship Id="rId4" Type="http://schemas.openxmlformats.org/officeDocument/2006/relationships/hyperlink" Target="http://www.edutecher.net/links.php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chromebook/education" TargetMode="External"/><Relationship Id="rId3" Type="http://schemas.openxmlformats.org/officeDocument/2006/relationships/hyperlink" Target="https://chrome.google.com/webstore" TargetMode="External"/><Relationship Id="rId7" Type="http://schemas.openxmlformats.org/officeDocument/2006/relationships/hyperlink" Target="http://www.google.com/insidesearch/searcheducation" TargetMode="External"/><Relationship Id="rId2" Type="http://schemas.openxmlformats.org/officeDocument/2006/relationships/hyperlink" Target="http://www.google.com/apps/edu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google.com/edu" TargetMode="External"/><Relationship Id="rId5" Type="http://schemas.openxmlformats.org/officeDocument/2006/relationships/hyperlink" Target="https://drive.google.com/" TargetMode="External"/><Relationship Id="rId4" Type="http://schemas.openxmlformats.org/officeDocument/2006/relationships/hyperlink" Target="http://www.youtube.com/edu" TargetMode="External"/><Relationship Id="rId9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teconference.org/2012/program/search_results.php?selection_id=77415345&amp;nocache=1341258376" TargetMode="External"/><Relationship Id="rId2" Type="http://schemas.openxmlformats.org/officeDocument/2006/relationships/hyperlink" Target="http://www.scoop.it/t/iste-2012-tool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techradar.com/news/mobile-computing/tablets/windows-8-tablets-what-you-need-to-know-916134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pcmag.com/article2/0,2817,2405663,00.asp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red.com/cloudline/2012/08/wozniak-right-and-wrong-cloud/" TargetMode="External"/><Relationship Id="rId2" Type="http://schemas.openxmlformats.org/officeDocument/2006/relationships/hyperlink" Target="http://www.smh.com.au/it-pro/business-it/an-end-to-emails--heres-the-way-20111207-1oi8i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owl.english.purdue.edu/owl/resource/747/08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teraryawards.com.au/" TargetMode="External"/><Relationship Id="rId2" Type="http://schemas.openxmlformats.org/officeDocument/2006/relationships/hyperlink" Target="http://www.news.com.au/entertainment/books/dymocks-annual-list-of-the-101-best-books-as-voted-by-the-australian-public-is-out/story-fn9412vp-1226347409706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hyperlink" Target="http://www.stylist.co.uk/life/the-best-100-opening-lines-from-books/" TargetMode="External"/><Relationship Id="rId4" Type="http://schemas.openxmlformats.org/officeDocument/2006/relationships/hyperlink" Target="http://www.indies.com.au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cnet.com/8301-13579_3-57420541-37/tablets-expected-to-become-preferred-computing-device/" TargetMode="External"/><Relationship Id="rId2" Type="http://schemas.openxmlformats.org/officeDocument/2006/relationships/hyperlink" Target="http://techcrunch.com/2012/02/14/the-number-of-mobile-devices-will-exceed-worlds-population-by-2012-other-shocking-figures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zhaolearning.com/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/>
          </a:bodyPr>
          <a:lstStyle/>
          <a:p>
            <a:r>
              <a:rPr lang="en-AU" sz="3100" dirty="0" smtClean="0"/>
              <a:t/>
            </a:r>
            <a:br>
              <a:rPr lang="en-AU" sz="3100" dirty="0" smtClean="0"/>
            </a:br>
            <a:r>
              <a:rPr lang="en-AU" sz="3100" dirty="0" smtClean="0"/>
              <a:t/>
            </a:r>
            <a:br>
              <a:rPr lang="en-AU" sz="3100" dirty="0" smtClean="0"/>
            </a:br>
            <a:endParaRPr lang="en-AU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>
              <a:buNone/>
            </a:pPr>
            <a:endParaRPr lang="en-AU" sz="2000" dirty="0" smtClean="0">
              <a:hlinkClick r:id="rId2"/>
            </a:endParaRPr>
          </a:p>
          <a:p>
            <a:endParaRPr lang="pl-PL" sz="2000" dirty="0"/>
          </a:p>
          <a:p>
            <a:endParaRPr lang="en-AU" dirty="0"/>
          </a:p>
        </p:txBody>
      </p:sp>
      <p:pic>
        <p:nvPicPr>
          <p:cNvPr id="4" name="Picture 3" descr="ISTE2012_logo_big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9600" y="2348880"/>
            <a:ext cx="5372100" cy="2808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3648" y="5373216"/>
            <a:ext cx="712879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/>
              <a:t>…and other ICT, media &amp; popular culture </a:t>
            </a:r>
            <a:r>
              <a:rPr lang="en-AU" sz="2800" dirty="0" smtClean="0"/>
              <a:t>news</a:t>
            </a:r>
          </a:p>
          <a:p>
            <a:endParaRPr lang="en-AU" sz="2800" dirty="0"/>
          </a:p>
          <a:p>
            <a:r>
              <a:rPr lang="en-AU" sz="2000" dirty="0" smtClean="0"/>
              <a:t>                     Lindy Hathaway, Dickson College</a:t>
            </a:r>
            <a:endParaRPr lang="en-US" sz="2000" dirty="0"/>
          </a:p>
        </p:txBody>
      </p:sp>
      <p:pic>
        <p:nvPicPr>
          <p:cNvPr id="6" name="Picture 5" descr="san-diego-convention-center-1a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16632"/>
            <a:ext cx="2808312" cy="2088232"/>
          </a:xfrm>
          <a:prstGeom prst="rect">
            <a:avLst/>
          </a:prstGeom>
        </p:spPr>
      </p:pic>
      <p:pic>
        <p:nvPicPr>
          <p:cNvPr id="8" name="Picture 7" descr="sdcc5.jpe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116632"/>
            <a:ext cx="2868960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572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en-AU" sz="3600" dirty="0" smtClean="0"/>
              <a:t>Closing keynote: Willie Smits (conservationist) and Chris Gauthier (Qld science teacher)</a:t>
            </a:r>
            <a:endParaRPr lang="en-AU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AU" sz="2000" dirty="0" err="1" smtClean="0"/>
              <a:t>DeforestACTION</a:t>
            </a:r>
            <a:r>
              <a:rPr lang="en-AU" sz="2000" dirty="0" smtClean="0"/>
              <a:t> – a global collaborative project to stop deforestation and create permanent habitat for </a:t>
            </a:r>
            <a:r>
              <a:rPr lang="en-AU" sz="2000" dirty="0" err="1" smtClean="0"/>
              <a:t>orangutans</a:t>
            </a:r>
            <a:r>
              <a:rPr lang="en-AU" sz="2000" dirty="0" smtClean="0"/>
              <a:t> and other species in Indonesia</a:t>
            </a:r>
          </a:p>
          <a:p>
            <a:r>
              <a:rPr lang="en-AU" sz="2000" dirty="0" smtClean="0"/>
              <a:t>17 000 students collaborate globally to solve this real-world problem with social networking &amp; other online tools &amp; new pedagogies</a:t>
            </a:r>
          </a:p>
          <a:p>
            <a:pPr marL="0" indent="0">
              <a:buNone/>
            </a:pPr>
            <a:endParaRPr lang="en-AU" sz="2000" dirty="0">
              <a:hlinkClick r:id="rId2"/>
            </a:endParaRPr>
          </a:p>
          <a:p>
            <a:pPr marL="0" indent="0">
              <a:buNone/>
            </a:pPr>
            <a:r>
              <a:rPr lang="en-US" sz="1700" dirty="0" smtClean="0">
                <a:hlinkClick r:id="rId2"/>
              </a:rPr>
              <a:t>http</a:t>
            </a:r>
            <a:r>
              <a:rPr lang="en-US" sz="1700" dirty="0">
                <a:hlinkClick r:id="rId2"/>
              </a:rPr>
              <a:t>://www.deforestaction.org/about</a:t>
            </a:r>
            <a:r>
              <a:rPr lang="en-US" sz="1700" dirty="0" smtClean="0">
                <a:hlinkClick r:id="rId2"/>
              </a:rPr>
              <a:t>/</a:t>
            </a:r>
            <a:endParaRPr lang="en-US" sz="1700" dirty="0" smtClean="0"/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US" sz="1500" dirty="0">
                <a:hlinkClick r:id="rId3"/>
              </a:rPr>
              <a:t>http://www.couriermail.com.au/ipad/its-a-jungle-out-there/story-fn6ck45n-</a:t>
            </a:r>
            <a:r>
              <a:rPr lang="en-US" sz="1500" dirty="0" smtClean="0">
                <a:hlinkClick r:id="rId3"/>
              </a:rPr>
              <a:t>1226284393055</a:t>
            </a:r>
            <a:endParaRPr lang="en-US" sz="1500" dirty="0" smtClean="0"/>
          </a:p>
          <a:p>
            <a:pPr marL="0" indent="0">
              <a:buNone/>
            </a:pPr>
            <a:endParaRPr lang="en-AU" sz="2000" dirty="0"/>
          </a:p>
        </p:txBody>
      </p:sp>
      <p:pic>
        <p:nvPicPr>
          <p:cNvPr id="7" name="Content Placeholder 6" descr="orangu.jpeg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904" r="24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41988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3600" dirty="0" smtClean="0"/>
              <a:t>Kathy </a:t>
            </a:r>
            <a:r>
              <a:rPr lang="en-AU" sz="3600" dirty="0"/>
              <a:t>Schrock: Literacies in the digital </a:t>
            </a:r>
            <a:r>
              <a:rPr lang="en-AU" sz="3600" dirty="0" smtClean="0"/>
              <a:t>age</a:t>
            </a:r>
            <a:r>
              <a:rPr lang="en-AU" sz="3600" dirty="0"/>
              <a:t/>
            </a:r>
            <a:br>
              <a:rPr lang="en-AU" sz="3600" dirty="0"/>
            </a:br>
            <a:endParaRPr lang="en-AU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sz="2400" dirty="0" smtClean="0"/>
              <a:t>Traditional literacy</a:t>
            </a:r>
          </a:p>
          <a:p>
            <a:r>
              <a:rPr lang="en-AU" sz="2400" dirty="0" smtClean="0"/>
              <a:t>Information literacy</a:t>
            </a:r>
          </a:p>
          <a:p>
            <a:r>
              <a:rPr lang="en-AU" sz="2400" dirty="0" smtClean="0"/>
              <a:t>Visual literacy</a:t>
            </a:r>
          </a:p>
          <a:p>
            <a:r>
              <a:rPr lang="en-AU" sz="2400" dirty="0" smtClean="0"/>
              <a:t>Critical literacy</a:t>
            </a:r>
          </a:p>
          <a:p>
            <a:r>
              <a:rPr lang="en-AU" sz="2400" dirty="0" smtClean="0"/>
              <a:t>Media literacy</a:t>
            </a:r>
          </a:p>
          <a:p>
            <a:r>
              <a:rPr lang="en-AU" sz="2400" dirty="0" smtClean="0"/>
              <a:t>Tool literacy</a:t>
            </a:r>
          </a:p>
          <a:p>
            <a:endParaRPr lang="en-AU" sz="2000" dirty="0" smtClean="0"/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endParaRPr lang="en-AU" sz="2000" dirty="0" smtClean="0"/>
          </a:p>
          <a:p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AU" sz="2400" dirty="0"/>
              <a:t>Digital literacy</a:t>
            </a:r>
          </a:p>
          <a:p>
            <a:r>
              <a:rPr lang="en-AU" sz="2400" dirty="0"/>
              <a:t>Data literacy</a:t>
            </a:r>
          </a:p>
          <a:p>
            <a:r>
              <a:rPr lang="en-AU" sz="2400" dirty="0"/>
              <a:t>Global literacy</a:t>
            </a:r>
          </a:p>
          <a:p>
            <a:r>
              <a:rPr lang="en-AU" sz="2400" dirty="0"/>
              <a:t>Economic literacy</a:t>
            </a:r>
          </a:p>
          <a:p>
            <a:r>
              <a:rPr lang="en-AU" sz="2400" dirty="0"/>
              <a:t>Civic literacy</a:t>
            </a:r>
          </a:p>
          <a:p>
            <a:r>
              <a:rPr lang="en-AU" sz="2400" dirty="0"/>
              <a:t>Health literacy</a:t>
            </a:r>
          </a:p>
          <a:p>
            <a:r>
              <a:rPr lang="en-AU" sz="2400" dirty="0"/>
              <a:t>Historical literacy</a:t>
            </a:r>
          </a:p>
          <a:p>
            <a:pPr marL="0" indent="0">
              <a:buNone/>
            </a:pPr>
            <a:endParaRPr lang="en-AU" sz="2000" dirty="0" smtClean="0">
              <a:hlinkClick r:id="rId2"/>
            </a:endParaRPr>
          </a:p>
          <a:p>
            <a:pPr marL="0" indent="0">
              <a:buNone/>
            </a:pPr>
            <a:r>
              <a:rPr lang="en-AU" sz="2000" dirty="0">
                <a:hlinkClick r:id="rId3"/>
              </a:rPr>
              <a:t>http://kathyschrock.net/</a:t>
            </a:r>
            <a:endParaRPr lang="en-AU" sz="2000" dirty="0"/>
          </a:p>
          <a:p>
            <a:pPr marL="0" indent="0">
              <a:buNone/>
            </a:pPr>
            <a:endParaRPr lang="en-AU" sz="2000" dirty="0">
              <a:hlinkClick r:id="rId2"/>
            </a:endParaRPr>
          </a:p>
          <a:p>
            <a:pPr marL="0" indent="0">
              <a:buNone/>
            </a:pPr>
            <a:r>
              <a:rPr lang="en-AU" sz="2000" dirty="0" smtClean="0">
                <a:hlinkClick r:id="rId2"/>
              </a:rPr>
              <a:t>http</a:t>
            </a:r>
            <a:r>
              <a:rPr lang="en-AU" sz="2000" dirty="0">
                <a:hlinkClick r:id="rId2"/>
              </a:rPr>
              <a:t>://www.schrockguide.net/literacy-in-the-digital-age.html</a:t>
            </a:r>
            <a:endParaRPr lang="en-AU" sz="2000" dirty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2" name="Picture 1" descr="literacies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4077073"/>
            <a:ext cx="4368800" cy="276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457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Features of the future technology-based curriculum</a:t>
            </a:r>
            <a:endParaRPr lang="en-US" sz="36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400" dirty="0"/>
              <a:t>Jonathan </a:t>
            </a:r>
            <a:r>
              <a:rPr lang="en-US" sz="2400" dirty="0" smtClean="0"/>
              <a:t>Blank: Ignite </a:t>
            </a:r>
            <a:r>
              <a:rPr lang="en-US" sz="2400" dirty="0"/>
              <a:t>session </a:t>
            </a:r>
            <a:r>
              <a:rPr lang="en-US" sz="2400" dirty="0" smtClean="0"/>
              <a:t>(ISTE </a:t>
            </a:r>
            <a:r>
              <a:rPr lang="en-US" sz="2400" dirty="0"/>
              <a:t>2012) 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“</a:t>
            </a:r>
            <a:r>
              <a:rPr lang="en-US" sz="2400" dirty="0"/>
              <a:t>Studies show that technology has made no improvement to learning or test scores. We must marry technology to sound pedagogy first”. </a:t>
            </a:r>
          </a:p>
          <a:p>
            <a:pPr marL="0" indent="0">
              <a:buNone/>
            </a:pPr>
            <a:endParaRPr lang="en-US" sz="2400" dirty="0" smtClean="0"/>
          </a:p>
          <a:p>
            <a:pPr marL="514350" indent="-514350">
              <a:buAutoNum type="arabicPeriod"/>
            </a:pPr>
            <a:r>
              <a:rPr lang="en-US" sz="2400" dirty="0" smtClean="0"/>
              <a:t>Digital delivery</a:t>
            </a:r>
          </a:p>
          <a:p>
            <a:pPr marL="514350" indent="-514350">
              <a:buAutoNum type="arabicPeriod"/>
            </a:pPr>
            <a:r>
              <a:rPr lang="en-US" sz="2400" dirty="0" smtClean="0"/>
              <a:t>Harnessing the power of experts</a:t>
            </a:r>
          </a:p>
          <a:p>
            <a:pPr marL="514350" indent="-514350">
              <a:buAutoNum type="arabicPeriod"/>
            </a:pPr>
            <a:r>
              <a:rPr lang="en-US" sz="2400" dirty="0" err="1" smtClean="0"/>
              <a:t>Gamification</a:t>
            </a:r>
            <a:r>
              <a:rPr lang="en-US" sz="2400" dirty="0" smtClean="0"/>
              <a:t> (badges, levels)</a:t>
            </a:r>
          </a:p>
          <a:p>
            <a:pPr marL="514350" indent="-514350">
              <a:buAutoNum type="arabicPeriod"/>
            </a:pPr>
            <a:r>
              <a:rPr lang="en-US" sz="2400" dirty="0" smtClean="0"/>
              <a:t>Customization and individualized instruction</a:t>
            </a:r>
          </a:p>
          <a:p>
            <a:pPr marL="514350" indent="-514350">
              <a:buAutoNum type="arabicPeriod"/>
            </a:pPr>
            <a:r>
              <a:rPr lang="en-US" sz="2400" dirty="0" smtClean="0"/>
              <a:t>Providing choice</a:t>
            </a:r>
          </a:p>
          <a:p>
            <a:pPr marL="514350" indent="-514350">
              <a:buAutoNum type="arabicPeriod"/>
            </a:pPr>
            <a:r>
              <a:rPr lang="en-US" sz="2400" dirty="0" smtClean="0"/>
              <a:t>Rapid innovation and adaptation</a:t>
            </a:r>
          </a:p>
          <a:p>
            <a:pPr marL="514350" indent="-514350">
              <a:buAutoNum type="arabicPeriod"/>
            </a:pPr>
            <a:r>
              <a:rPr lang="en-US" sz="2400" dirty="0" smtClean="0"/>
              <a:t>Utilizing new science and how the brain works</a:t>
            </a:r>
          </a:p>
          <a:p>
            <a:pPr marL="514350" indent="-514350">
              <a:buAutoNum type="arabicPeriod"/>
            </a:pPr>
            <a:r>
              <a:rPr lang="en-US" sz="2400" dirty="0" smtClean="0"/>
              <a:t>Employing wiki/open source/</a:t>
            </a:r>
            <a:r>
              <a:rPr lang="en-US" sz="2400" dirty="0" err="1" smtClean="0"/>
              <a:t>crowdsourced</a:t>
            </a:r>
            <a:r>
              <a:rPr lang="en-US" sz="2400" dirty="0" smtClean="0"/>
              <a:t> approach</a:t>
            </a:r>
          </a:p>
          <a:p>
            <a:pPr marL="514350" indent="-514350">
              <a:buAutoNum type="arabicPeriod"/>
            </a:pPr>
            <a:r>
              <a:rPr lang="en-US" sz="2400" dirty="0" smtClean="0"/>
              <a:t>Evolving to success-based education</a:t>
            </a:r>
          </a:p>
          <a:p>
            <a:pPr marL="514350" indent="-514350">
              <a:buAutoNum type="arabicPeriod"/>
            </a:pPr>
            <a:r>
              <a:rPr lang="en-US" sz="2400" dirty="0" smtClean="0"/>
              <a:t>Shifting to a “test when ready” methodology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“Ignite: enlighten us, but make it quick”: </a:t>
            </a:r>
            <a:r>
              <a:rPr lang="en-US" sz="1800" dirty="0"/>
              <a:t>S</a:t>
            </a:r>
            <a:r>
              <a:rPr lang="en-US" sz="1800" dirty="0" smtClean="0"/>
              <a:t>peakers present 20 slides that advance every 15 </a:t>
            </a:r>
            <a:r>
              <a:rPr lang="en-US" sz="1800" dirty="0" err="1" smtClean="0"/>
              <a:t>secs</a:t>
            </a:r>
            <a:r>
              <a:rPr lang="en-US" sz="1800" dirty="0" smtClean="0"/>
              <a:t>, making a 5 min. talk.</a:t>
            </a:r>
            <a:r>
              <a:rPr lang="en-US" sz="1800" dirty="0"/>
              <a:t> </a:t>
            </a:r>
            <a:r>
              <a:rPr lang="pl-PL" sz="1800" dirty="0" smtClean="0">
                <a:hlinkClick r:id="rId2"/>
              </a:rPr>
              <a:t>http</a:t>
            </a:r>
            <a:r>
              <a:rPr lang="pl-PL" sz="1800" dirty="0">
                <a:hlinkClick r:id="rId2"/>
              </a:rPr>
              <a:t>://igniteshow.com</a:t>
            </a:r>
            <a:r>
              <a:rPr lang="pl-PL" sz="1800" dirty="0" smtClean="0">
                <a:hlinkClick r:id="rId2"/>
              </a:rPr>
              <a:t>/</a:t>
            </a:r>
            <a:endParaRPr lang="pl-PL" sz="1800" dirty="0" smtClean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514350" indent="-514350">
              <a:buAutoNum type="arabicPeriod"/>
            </a:pPr>
            <a:endParaRPr lang="en-US" sz="1800" dirty="0" smtClean="0"/>
          </a:p>
          <a:p>
            <a:pPr marL="514350" indent="-514350">
              <a:buAutoNum type="arabicPeriod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323980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/>
              <a:t>Todays meet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hlinkClick r:id="rId2"/>
              </a:rPr>
              <a:t>http://todaysmeet.com</a:t>
            </a:r>
            <a:r>
              <a:rPr lang="en-US" sz="2000" dirty="0" smtClean="0">
                <a:hlinkClick r:id="rId2"/>
              </a:rPr>
              <a:t>/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Embrace the backchannel and connect with your audience in real time</a:t>
            </a:r>
          </a:p>
          <a:p>
            <a:endParaRPr lang="en-US" sz="2000" dirty="0" smtClean="0"/>
          </a:p>
          <a:p>
            <a:r>
              <a:rPr lang="en-US" sz="2000" dirty="0" smtClean="0"/>
              <a:t>Encourage the room to use the live stream to make comments, ask </a:t>
            </a:r>
            <a:r>
              <a:rPr lang="en-US" sz="2000" dirty="0" err="1" smtClean="0"/>
              <a:t>Qns</a:t>
            </a:r>
            <a:r>
              <a:rPr lang="en-US" sz="2000" dirty="0" smtClean="0"/>
              <a:t>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Use the feedback to address audience needs </a:t>
            </a:r>
            <a:endParaRPr lang="en-US" sz="2000" dirty="0"/>
          </a:p>
        </p:txBody>
      </p:sp>
      <p:pic>
        <p:nvPicPr>
          <p:cNvPr id="2" name="Picture 1" descr="mee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878" y="1340768"/>
            <a:ext cx="4589878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09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30100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 smtClean="0"/>
              <a:t>Easy </a:t>
            </a:r>
            <a:r>
              <a:rPr lang="en-US" sz="4000" dirty="0" err="1" smtClean="0"/>
              <a:t>infographics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 err="1" smtClean="0"/>
              <a:t>Easel.ly</a:t>
            </a:r>
            <a:r>
              <a:rPr lang="en-US" sz="2000" dirty="0" smtClean="0"/>
              <a:t>: Create and share visual ideas online</a:t>
            </a:r>
          </a:p>
          <a:p>
            <a:pPr marL="0" indent="0">
              <a:buNone/>
            </a:pPr>
            <a:r>
              <a:rPr lang="en-US" sz="2000" dirty="0">
                <a:hlinkClick r:id="rId2"/>
              </a:rPr>
              <a:t>http://www.easel.ly</a:t>
            </a:r>
            <a:r>
              <a:rPr lang="en-US" sz="2000" dirty="0" smtClean="0">
                <a:hlinkClick r:id="rId2"/>
              </a:rPr>
              <a:t>/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err="1" smtClean="0"/>
              <a:t>Visual.ly</a:t>
            </a:r>
            <a:r>
              <a:rPr lang="en-US" sz="2000" dirty="0" smtClean="0"/>
              <a:t>: Empowers people to tell stories with data</a:t>
            </a:r>
          </a:p>
          <a:p>
            <a:pPr marL="0" indent="0">
              <a:buNone/>
            </a:pPr>
            <a:r>
              <a:rPr lang="it-IT" sz="2000" dirty="0">
                <a:hlinkClick r:id="rId3"/>
              </a:rPr>
              <a:t>http://</a:t>
            </a:r>
            <a:r>
              <a:rPr lang="it-IT" sz="2000" dirty="0" smtClean="0">
                <a:hlinkClick r:id="rId3"/>
              </a:rPr>
              <a:t>visual.ly/</a:t>
            </a:r>
            <a:endParaRPr lang="it-IT" sz="2000" dirty="0" smtClean="0"/>
          </a:p>
          <a:p>
            <a:pPr marL="0" indent="0">
              <a:buNone/>
            </a:pPr>
            <a:endParaRPr lang="it-IT" sz="2000" dirty="0" smtClean="0"/>
          </a:p>
          <a:p>
            <a:r>
              <a:rPr lang="it-IT" sz="2000" dirty="0" smtClean="0"/>
              <a:t>An </a:t>
            </a:r>
            <a:r>
              <a:rPr lang="it-IT" sz="2000" dirty="0" err="1" smtClean="0"/>
              <a:t>infographic</a:t>
            </a:r>
            <a:r>
              <a:rPr lang="it-IT" sz="2000" dirty="0" smtClean="0"/>
              <a:t> a </a:t>
            </a:r>
            <a:r>
              <a:rPr lang="it-IT" sz="2000" dirty="0" err="1" smtClean="0"/>
              <a:t>day</a:t>
            </a:r>
            <a:r>
              <a:rPr lang="it-IT" sz="2000" dirty="0" smtClean="0"/>
              <a:t>: informative!</a:t>
            </a:r>
          </a:p>
          <a:p>
            <a:pPr marL="0" indent="0">
              <a:buNone/>
            </a:pPr>
            <a:r>
              <a:rPr lang="en-US" sz="1800" dirty="0">
                <a:hlinkClick r:id="rId4"/>
              </a:rPr>
              <a:t>http://davidwarlick.com/graphicaday</a:t>
            </a:r>
            <a:r>
              <a:rPr lang="en-US" sz="1800" dirty="0" smtClean="0">
                <a:hlinkClick r:id="rId4"/>
              </a:rPr>
              <a:t>/</a:t>
            </a:r>
            <a:endParaRPr lang="en-US" sz="1800" dirty="0" smtClean="0"/>
          </a:p>
          <a:p>
            <a:endParaRPr lang="it-IT" sz="2400" dirty="0" smtClean="0"/>
          </a:p>
          <a:p>
            <a:endParaRPr lang="en-US" dirty="0"/>
          </a:p>
        </p:txBody>
      </p:sp>
      <p:pic>
        <p:nvPicPr>
          <p:cNvPr id="5" name="Content Placeholder 4" descr="funny-Infographic-600x720.jpeg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05" b="33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293737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800" dirty="0"/>
              <a:t>Many eyes: data </a:t>
            </a:r>
            <a:r>
              <a:rPr lang="en-US" sz="2800" dirty="0" smtClean="0"/>
              <a:t>visualizations</a:t>
            </a:r>
          </a:p>
          <a:p>
            <a:pPr marL="0" indent="0">
              <a:buNone/>
            </a:pPr>
            <a:r>
              <a:rPr lang="en-US" sz="1700" dirty="0" smtClean="0">
                <a:hlinkClick r:id="rId2"/>
              </a:rPr>
              <a:t>http://www-958.ibm.com/software/data/cognos/manyeyes/visualizations</a:t>
            </a:r>
            <a:endParaRPr lang="en-US" sz="1700" dirty="0" smtClean="0"/>
          </a:p>
          <a:p>
            <a:r>
              <a:rPr lang="en-US" sz="2000" dirty="0" smtClean="0"/>
              <a:t>An experiment by IBM Research</a:t>
            </a:r>
          </a:p>
          <a:p>
            <a:r>
              <a:rPr lang="en-US" sz="2000" dirty="0" smtClean="0"/>
              <a:t>Upload data, pick a visualization, create, download into PPT</a:t>
            </a:r>
          </a:p>
          <a:p>
            <a:r>
              <a:rPr lang="en-US" sz="2000" dirty="0" smtClean="0"/>
              <a:t>Visualizations (graphs, charts </a:t>
            </a:r>
            <a:r>
              <a:rPr lang="en-US" sz="2000" dirty="0" err="1" smtClean="0"/>
              <a:t>etc</a:t>
            </a:r>
            <a:r>
              <a:rPr lang="en-US" sz="2000" dirty="0" smtClean="0"/>
              <a:t>) available:</a:t>
            </a:r>
          </a:p>
          <a:p>
            <a:pPr marL="0" indent="0">
              <a:buNone/>
            </a:pPr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://www-958.ibm.com/software/data/cognos/manyeyes/page/</a:t>
            </a:r>
            <a:r>
              <a:rPr lang="en-US" sz="1600" dirty="0" smtClean="0">
                <a:hlinkClick r:id="rId3"/>
              </a:rPr>
              <a:t>Visualization_Options.html</a:t>
            </a: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2800" dirty="0" err="1" smtClean="0"/>
              <a:t>ICTMagic</a:t>
            </a:r>
            <a:r>
              <a:rPr lang="en-US" sz="2800" dirty="0" smtClean="0"/>
              <a:t> </a:t>
            </a:r>
            <a:r>
              <a:rPr lang="en-US" sz="2000" dirty="0" smtClean="0"/>
              <a:t>(Winner of Best Educational Wiki 2011 </a:t>
            </a:r>
            <a:r>
              <a:rPr lang="en-US" sz="2000" dirty="0" err="1" smtClean="0"/>
              <a:t>Edublog</a:t>
            </a:r>
            <a:r>
              <a:rPr lang="en-US" sz="2000" dirty="0" smtClean="0"/>
              <a:t> Awards):</a:t>
            </a:r>
          </a:p>
          <a:p>
            <a:pPr marL="0" indent="0">
              <a:buNone/>
            </a:pPr>
            <a:r>
              <a:rPr lang="en-US" sz="2000" dirty="0" smtClean="0"/>
              <a:t>Many excellent websites &amp; apps for education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hlinkClick r:id="rId4"/>
              </a:rPr>
              <a:t>http://ictmagic.wikispaces.com</a:t>
            </a:r>
            <a:r>
              <a:rPr lang="en-US" sz="2000" dirty="0" smtClean="0">
                <a:hlinkClick r:id="rId4"/>
              </a:rPr>
              <a:t>/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err="1" smtClean="0"/>
              <a:t>ICTMagic</a:t>
            </a:r>
            <a:r>
              <a:rPr lang="en-US" sz="2000" dirty="0" smtClean="0"/>
              <a:t> </a:t>
            </a:r>
            <a:r>
              <a:rPr lang="en-US" sz="2000" dirty="0" err="1" smtClean="0"/>
              <a:t>scoopit</a:t>
            </a:r>
            <a:r>
              <a:rPr lang="en-US" sz="2000" dirty="0" smtClean="0"/>
              <a:t>: resources from the </a:t>
            </a:r>
            <a:r>
              <a:rPr lang="en-US" sz="2000" dirty="0" err="1" smtClean="0"/>
              <a:t>ICTMagic</a:t>
            </a:r>
            <a:r>
              <a:rPr lang="en-US" sz="2000" dirty="0" smtClean="0"/>
              <a:t> wiki page</a:t>
            </a:r>
          </a:p>
          <a:p>
            <a:pPr marL="0" indent="0">
              <a:buNone/>
            </a:pPr>
            <a:r>
              <a:rPr lang="pl-PL" sz="2000" dirty="0">
                <a:hlinkClick r:id="rId5"/>
              </a:rPr>
              <a:t>http://www.scoop.it/t/ictmagic?page=</a:t>
            </a:r>
            <a:r>
              <a:rPr lang="pl-PL" sz="2000" dirty="0" smtClean="0">
                <a:hlinkClick r:id="rId5"/>
              </a:rPr>
              <a:t>1</a:t>
            </a:r>
            <a:endParaRPr lang="pl-PL" sz="2000" dirty="0" smtClean="0"/>
          </a:p>
          <a:p>
            <a:pPr marL="0" indent="0">
              <a:buNone/>
            </a:pPr>
            <a:endParaRPr lang="pl-PL" sz="2000" dirty="0"/>
          </a:p>
          <a:p>
            <a:pPr marL="0" indent="0">
              <a:buNone/>
            </a:pPr>
            <a:r>
              <a:rPr lang="pl-PL" sz="2800" dirty="0" err="1" smtClean="0"/>
              <a:t>APPitic</a:t>
            </a:r>
            <a:r>
              <a:rPr lang="pl-PL" sz="2000" dirty="0" smtClean="0"/>
              <a:t>: 1800+ </a:t>
            </a:r>
            <a:r>
              <a:rPr lang="pl-PL" sz="2000" dirty="0" err="1" smtClean="0"/>
              <a:t>apps</a:t>
            </a:r>
            <a:r>
              <a:rPr lang="pl-PL" sz="2000" dirty="0" smtClean="0"/>
              <a:t> for </a:t>
            </a:r>
            <a:r>
              <a:rPr lang="pl-PL" sz="2000" dirty="0" err="1" smtClean="0"/>
              <a:t>education</a:t>
            </a:r>
            <a:r>
              <a:rPr lang="pl-PL" sz="2000" dirty="0" smtClean="0"/>
              <a:t> </a:t>
            </a:r>
            <a:r>
              <a:rPr lang="pl-PL" sz="2000" dirty="0" err="1" smtClean="0"/>
              <a:t>selected</a:t>
            </a:r>
            <a:r>
              <a:rPr lang="pl-PL" sz="2000" dirty="0" smtClean="0"/>
              <a:t> by Apple </a:t>
            </a:r>
            <a:r>
              <a:rPr lang="pl-PL" sz="2000" dirty="0" err="1" smtClean="0"/>
              <a:t>Distinguished</a:t>
            </a:r>
            <a:r>
              <a:rPr lang="pl-PL" sz="2000" dirty="0" smtClean="0"/>
              <a:t> </a:t>
            </a:r>
            <a:r>
              <a:rPr lang="pl-PL" sz="2000" dirty="0" err="1" smtClean="0"/>
              <a:t>Educators</a:t>
            </a:r>
            <a:endParaRPr lang="pl-PL" sz="2000" dirty="0" smtClean="0"/>
          </a:p>
          <a:p>
            <a:pPr marL="0" indent="0">
              <a:buNone/>
            </a:pPr>
            <a:r>
              <a:rPr lang="pl-PL" sz="2000" dirty="0">
                <a:hlinkClick r:id="rId6"/>
              </a:rPr>
              <a:t>http://www.appitic.com</a:t>
            </a:r>
            <a:r>
              <a:rPr lang="pl-PL" sz="2000" dirty="0" smtClean="0">
                <a:hlinkClick r:id="rId6"/>
              </a:rPr>
              <a:t>/</a:t>
            </a:r>
            <a:endParaRPr lang="pl-PL" sz="2000" dirty="0" smtClean="0"/>
          </a:p>
          <a:p>
            <a:pPr marL="0" indent="0">
              <a:buNone/>
            </a:pPr>
            <a:endParaRPr lang="pl-PL" sz="2000" dirty="0" smtClean="0"/>
          </a:p>
          <a:p>
            <a:pPr marL="0" indent="0">
              <a:buNone/>
            </a:pPr>
            <a:endParaRPr lang="en-US" sz="16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60451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3600" dirty="0" err="1" smtClean="0"/>
              <a:t>Symbaloo</a:t>
            </a:r>
            <a:r>
              <a:rPr lang="en-AU" sz="3600" dirty="0" smtClean="0"/>
              <a:t>: access your bookmarks anywhere</a:t>
            </a:r>
            <a:endParaRPr lang="en-AU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AU" sz="2000" dirty="0" smtClean="0">
                <a:hlinkClick r:id="rId2"/>
              </a:rPr>
              <a:t>http://www.symbaloo.com/</a:t>
            </a:r>
            <a:endParaRPr lang="en-AU" sz="2000" dirty="0" smtClean="0"/>
          </a:p>
          <a:p>
            <a:pPr>
              <a:buNone/>
            </a:pPr>
            <a:endParaRPr lang="en-AU" sz="2000" dirty="0" smtClean="0"/>
          </a:p>
          <a:p>
            <a:endParaRPr lang="en-AU" sz="2000" dirty="0" smtClean="0"/>
          </a:p>
          <a:p>
            <a:r>
              <a:rPr lang="en-AU" sz="2000" dirty="0" smtClean="0"/>
              <a:t>Websites displayed as clickable tiles</a:t>
            </a:r>
          </a:p>
          <a:p>
            <a:r>
              <a:rPr lang="en-AU" sz="2000" dirty="0" smtClean="0"/>
              <a:t>Install the </a:t>
            </a:r>
            <a:r>
              <a:rPr lang="en-AU" sz="2000" dirty="0" err="1" smtClean="0"/>
              <a:t>bookmarklet</a:t>
            </a:r>
            <a:r>
              <a:rPr lang="en-AU" sz="2000" dirty="0" smtClean="0"/>
              <a:t> and add websites with one click</a:t>
            </a:r>
          </a:p>
          <a:p>
            <a:r>
              <a:rPr lang="en-AU" sz="2000" dirty="0" smtClean="0"/>
              <a:t>Publish your </a:t>
            </a:r>
            <a:r>
              <a:rPr lang="en-AU" sz="2000" dirty="0" err="1" smtClean="0"/>
              <a:t>webmixes</a:t>
            </a:r>
            <a:r>
              <a:rPr lang="en-AU" sz="2000" dirty="0" smtClean="0"/>
              <a:t> and share them </a:t>
            </a:r>
          </a:p>
          <a:p>
            <a:r>
              <a:rPr lang="en-AU" sz="2000" dirty="0" smtClean="0"/>
              <a:t>Search for tiles and </a:t>
            </a:r>
            <a:r>
              <a:rPr lang="en-AU" sz="2000" dirty="0" err="1" smtClean="0"/>
              <a:t>webmixes</a:t>
            </a:r>
            <a:r>
              <a:rPr lang="en-AU" sz="2000" dirty="0" smtClean="0"/>
              <a:t> shared by others</a:t>
            </a:r>
            <a:endParaRPr lang="en-AU" sz="2000" dirty="0"/>
          </a:p>
        </p:txBody>
      </p:sp>
      <p:pic>
        <p:nvPicPr>
          <p:cNvPr id="3" name="Content Placeholder 2" descr="symbaloo2.pn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689" r="23689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Adam Bellow: </a:t>
            </a:r>
            <a:r>
              <a:rPr lang="en-US" sz="3600" dirty="0" err="1" smtClean="0"/>
              <a:t>Edutecher</a:t>
            </a:r>
            <a:endParaRPr lang="en-US" sz="3600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pl-PL" sz="2000" dirty="0" smtClean="0"/>
              <a:t>ISTE </a:t>
            </a:r>
            <a:r>
              <a:rPr lang="pl-PL" sz="2000" dirty="0" err="1" smtClean="0"/>
              <a:t>Outstanding</a:t>
            </a:r>
            <a:r>
              <a:rPr lang="pl-PL" sz="2000" dirty="0" smtClean="0"/>
              <a:t> Young </a:t>
            </a:r>
            <a:r>
              <a:rPr lang="pl-PL" sz="2000" dirty="0" err="1" smtClean="0"/>
              <a:t>Educator</a:t>
            </a:r>
            <a:r>
              <a:rPr lang="pl-PL" sz="2000" dirty="0" smtClean="0"/>
              <a:t> of the </a:t>
            </a:r>
            <a:r>
              <a:rPr lang="pl-PL" sz="2000" dirty="0" err="1" smtClean="0"/>
              <a:t>Year</a:t>
            </a:r>
            <a:r>
              <a:rPr lang="pl-PL" sz="2000" dirty="0" smtClean="0"/>
              <a:t> 2011</a:t>
            </a:r>
          </a:p>
          <a:p>
            <a:pPr marL="0" indent="0">
              <a:buNone/>
            </a:pPr>
            <a:r>
              <a:rPr lang="pl-PL" sz="1600" dirty="0" smtClean="0">
                <a:hlinkClick r:id="rId2"/>
              </a:rPr>
              <a:t>http</a:t>
            </a:r>
            <a:r>
              <a:rPr lang="pl-PL" sz="1600" dirty="0">
                <a:hlinkClick r:id="rId2"/>
              </a:rPr>
              <a:t>://www.edutecher.net/index.php</a:t>
            </a:r>
            <a:endParaRPr lang="pl-PL" sz="1600" dirty="0"/>
          </a:p>
          <a:p>
            <a:endParaRPr lang="en-AU" sz="2000" dirty="0" smtClean="0"/>
          </a:p>
          <a:p>
            <a:pPr marL="0" indent="0">
              <a:buNone/>
            </a:pPr>
            <a:r>
              <a:rPr lang="pl-PL" sz="2000" dirty="0" smtClean="0"/>
              <a:t>Edutecher TV: webisodes, tools &amp; </a:t>
            </a:r>
            <a:r>
              <a:rPr lang="pl-PL" sz="2000" dirty="0" err="1" smtClean="0"/>
              <a:t>websites</a:t>
            </a:r>
            <a:r>
              <a:rPr lang="en-AU" sz="1600" dirty="0" smtClean="0"/>
              <a:t> </a:t>
            </a:r>
          </a:p>
          <a:p>
            <a:pPr marL="0" indent="0">
              <a:buNone/>
            </a:pPr>
            <a:r>
              <a:rPr lang="pl-PL" sz="1600" dirty="0" smtClean="0">
                <a:hlinkClick r:id="rId3"/>
              </a:rPr>
              <a:t>http</a:t>
            </a:r>
            <a:r>
              <a:rPr lang="pl-PL" sz="1600" dirty="0">
                <a:hlinkClick r:id="rId3"/>
              </a:rPr>
              <a:t>://www.edutecher.net/</a:t>
            </a:r>
            <a:r>
              <a:rPr lang="pl-PL" sz="1600" dirty="0" smtClean="0">
                <a:hlinkClick r:id="rId3"/>
              </a:rPr>
              <a:t>tv.php</a:t>
            </a:r>
            <a:endParaRPr lang="pl-PL" sz="1600" dirty="0" smtClean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sz="2000" dirty="0"/>
              <a:t>Explore valuable webtools and resources. Search by subject &amp; grade level:</a:t>
            </a:r>
          </a:p>
          <a:p>
            <a:pPr marL="0" indent="0">
              <a:buNone/>
            </a:pPr>
            <a:r>
              <a:rPr lang="pl-PL" sz="1600" dirty="0">
                <a:hlinkClick r:id="rId4"/>
              </a:rPr>
              <a:t>http://www.edutecher.net/links.php</a:t>
            </a:r>
            <a:endParaRPr lang="en-US" sz="1600" dirty="0"/>
          </a:p>
          <a:p>
            <a:endParaRPr lang="en-US" sz="2000" dirty="0" smtClean="0"/>
          </a:p>
          <a:p>
            <a:pPr marL="0" indent="0">
              <a:buNone/>
            </a:pPr>
            <a:r>
              <a:rPr lang="en-US" sz="2000" dirty="0" err="1" smtClean="0"/>
              <a:t>Educlipper</a:t>
            </a:r>
            <a:r>
              <a:rPr lang="en-US" sz="2000" dirty="0"/>
              <a:t>: Clip everything. Share anything.</a:t>
            </a:r>
          </a:p>
          <a:p>
            <a:pPr marL="0" indent="0">
              <a:buNone/>
            </a:pPr>
            <a:r>
              <a:rPr lang="pl-PL" sz="1600" dirty="0">
                <a:hlinkClick r:id="rId5"/>
              </a:rPr>
              <a:t>http://www.educlipper.net/</a:t>
            </a:r>
            <a:endParaRPr lang="pl-PL" sz="1600" dirty="0"/>
          </a:p>
          <a:p>
            <a:endParaRPr lang="en-AU" dirty="0"/>
          </a:p>
        </p:txBody>
      </p:sp>
      <p:pic>
        <p:nvPicPr>
          <p:cNvPr id="3" name="Picture 2" descr="2883_edutecher_130722943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302934"/>
            <a:ext cx="3810000" cy="2530919"/>
          </a:xfrm>
          <a:prstGeom prst="rect">
            <a:avLst/>
          </a:prstGeom>
        </p:spPr>
      </p:pic>
      <p:pic>
        <p:nvPicPr>
          <p:cNvPr id="4" name="Picture 3" descr="adambellowtwitter.jpe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39" y="4227360"/>
            <a:ext cx="2605584" cy="263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807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Google 2.jpe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10" b="7810"/>
          <a:stretch>
            <a:fillRect/>
          </a:stretch>
        </p:blipFill>
        <p:spPr>
          <a:xfrm>
            <a:off x="2483768" y="980728"/>
            <a:ext cx="4038600" cy="4641379"/>
          </a:xfrm>
        </p:spPr>
      </p:pic>
    </p:spTree>
    <p:extLst>
      <p:ext uri="{BB962C8B-B14F-4D97-AF65-F5344CB8AC3E}">
        <p14:creationId xmlns:p14="http://schemas.microsoft.com/office/powerpoint/2010/main" xmlns="" val="12550689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en-AU" sz="1700" b="1" dirty="0" smtClean="0"/>
              <a:t>Google apps for education</a:t>
            </a:r>
          </a:p>
          <a:p>
            <a:pPr algn="just">
              <a:buNone/>
            </a:pPr>
            <a:r>
              <a:rPr lang="en-AU" sz="1700" dirty="0" smtClean="0"/>
              <a:t>All their tools including </a:t>
            </a:r>
            <a:r>
              <a:rPr lang="en-AU" sz="1700" dirty="0" err="1" smtClean="0"/>
              <a:t>gmail</a:t>
            </a:r>
            <a:endParaRPr lang="en-AU" sz="1700" dirty="0" smtClean="0"/>
          </a:p>
          <a:p>
            <a:pPr algn="just">
              <a:buNone/>
            </a:pPr>
            <a:r>
              <a:rPr lang="en-AU" sz="1700" dirty="0" smtClean="0">
                <a:hlinkClick r:id="rId2"/>
              </a:rPr>
              <a:t>www.google.com/apps/edu/</a:t>
            </a:r>
            <a:endParaRPr lang="en-AU" sz="1700" dirty="0" smtClean="0"/>
          </a:p>
          <a:p>
            <a:pPr algn="just">
              <a:buNone/>
            </a:pPr>
            <a:endParaRPr lang="en-AU" sz="1700" dirty="0" smtClean="0"/>
          </a:p>
          <a:p>
            <a:pPr algn="just">
              <a:buNone/>
            </a:pPr>
            <a:r>
              <a:rPr lang="en-AU" sz="1700" b="1" dirty="0" smtClean="0"/>
              <a:t>Chrome web store</a:t>
            </a:r>
          </a:p>
          <a:p>
            <a:pPr>
              <a:buNone/>
            </a:pPr>
            <a:r>
              <a:rPr lang="en-AU" sz="1700" dirty="0" smtClean="0"/>
              <a:t>Great </a:t>
            </a:r>
            <a:r>
              <a:rPr lang="en-AU" sz="1700" dirty="0" err="1" smtClean="0"/>
              <a:t>ed</a:t>
            </a:r>
            <a:r>
              <a:rPr lang="en-AU" sz="1700" dirty="0" smtClean="0"/>
              <a:t> apps, extensions and themes for Google Chrome</a:t>
            </a:r>
          </a:p>
          <a:p>
            <a:pPr>
              <a:buNone/>
            </a:pPr>
            <a:r>
              <a:rPr lang="en-AU" sz="1700" dirty="0" smtClean="0">
                <a:hlinkClick r:id="rId3"/>
              </a:rPr>
              <a:t>https://chrome.google.com/webstore</a:t>
            </a:r>
            <a:endParaRPr lang="en-AU" sz="1700" dirty="0" smtClean="0"/>
          </a:p>
          <a:p>
            <a:pPr algn="just">
              <a:buNone/>
            </a:pPr>
            <a:endParaRPr lang="en-AU" sz="1700" dirty="0" smtClean="0"/>
          </a:p>
          <a:p>
            <a:pPr algn="just">
              <a:buNone/>
            </a:pPr>
            <a:r>
              <a:rPr lang="en-AU" sz="1700" b="1" dirty="0" smtClean="0"/>
              <a:t>YouTube </a:t>
            </a:r>
            <a:r>
              <a:rPr lang="en-AU" sz="1700" b="1" dirty="0" err="1" smtClean="0"/>
              <a:t>Edu</a:t>
            </a:r>
            <a:endParaRPr lang="en-AU" sz="1700" b="1" dirty="0" smtClean="0"/>
          </a:p>
          <a:p>
            <a:pPr algn="just">
              <a:buNone/>
            </a:pPr>
            <a:r>
              <a:rPr lang="en-AU" sz="1700" dirty="0" smtClean="0"/>
              <a:t>Educational videos</a:t>
            </a:r>
          </a:p>
          <a:p>
            <a:pPr algn="just">
              <a:buNone/>
            </a:pPr>
            <a:r>
              <a:rPr lang="en-AU" sz="1700" dirty="0" smtClean="0">
                <a:hlinkClick r:id="rId4"/>
              </a:rPr>
              <a:t>www.youtube.com/edu</a:t>
            </a:r>
            <a:endParaRPr lang="en-AU" sz="1700" dirty="0" smtClean="0"/>
          </a:p>
          <a:p>
            <a:pPr algn="just">
              <a:buNone/>
            </a:pPr>
            <a:endParaRPr lang="en-AU" sz="1700" b="1" dirty="0" smtClean="0"/>
          </a:p>
          <a:p>
            <a:pPr algn="just">
              <a:buNone/>
            </a:pPr>
            <a:r>
              <a:rPr lang="en-AU" sz="1700" b="1" dirty="0" smtClean="0"/>
              <a:t>Google Drive: keep everything. Share anything.</a:t>
            </a:r>
          </a:p>
          <a:p>
            <a:pPr algn="just">
              <a:buNone/>
            </a:pPr>
            <a:r>
              <a:rPr lang="en-AU" sz="1700" dirty="0" smtClean="0"/>
              <a:t>Install and get 5 GB storage for free. The home of Google Docs</a:t>
            </a:r>
          </a:p>
          <a:p>
            <a:pPr algn="just">
              <a:buNone/>
            </a:pPr>
            <a:r>
              <a:rPr lang="en-AU" sz="1700" dirty="0" smtClean="0">
                <a:hlinkClick r:id="rId5"/>
              </a:rPr>
              <a:t>https://drive.google.com</a:t>
            </a:r>
            <a:endParaRPr lang="en-AU" sz="1700" dirty="0" smtClean="0"/>
          </a:p>
          <a:p>
            <a:pPr algn="just">
              <a:buNone/>
            </a:pPr>
            <a:endParaRPr lang="en-AU" sz="1700" dirty="0" smtClean="0"/>
          </a:p>
          <a:p>
            <a:pPr>
              <a:buNone/>
            </a:pPr>
            <a:endParaRPr lang="en-AU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AU" sz="1700" b="1" dirty="0" smtClean="0"/>
              <a:t>Google in education</a:t>
            </a:r>
          </a:p>
          <a:p>
            <a:pPr>
              <a:buNone/>
            </a:pPr>
            <a:r>
              <a:rPr lang="en-AU" sz="1700" dirty="0" smtClean="0"/>
              <a:t>Hundreds of free online tools, programs and PD resources</a:t>
            </a:r>
          </a:p>
          <a:p>
            <a:pPr>
              <a:buNone/>
            </a:pPr>
            <a:r>
              <a:rPr lang="en-AU" sz="1700" dirty="0" smtClean="0">
                <a:hlinkClick r:id="rId6"/>
              </a:rPr>
              <a:t>www.google.com/edu</a:t>
            </a:r>
            <a:endParaRPr lang="en-AU" sz="1700" dirty="0" smtClean="0"/>
          </a:p>
          <a:p>
            <a:pPr>
              <a:buNone/>
            </a:pPr>
            <a:endParaRPr lang="en-AU" sz="1700" dirty="0" smtClean="0"/>
          </a:p>
          <a:p>
            <a:pPr>
              <a:buNone/>
            </a:pPr>
            <a:r>
              <a:rPr lang="en-AU" sz="1700" b="1" dirty="0" smtClean="0"/>
              <a:t>Google search education hub</a:t>
            </a:r>
          </a:p>
          <a:p>
            <a:pPr>
              <a:buNone/>
            </a:pPr>
            <a:r>
              <a:rPr lang="en-AU" sz="1700" dirty="0" smtClean="0"/>
              <a:t>Search tips &amp; lessons for teachers &amp; students</a:t>
            </a:r>
          </a:p>
          <a:p>
            <a:pPr>
              <a:buNone/>
            </a:pPr>
            <a:r>
              <a:rPr lang="en-AU" sz="1700" dirty="0" smtClean="0">
                <a:hlinkClick r:id="rId7"/>
              </a:rPr>
              <a:t>www.google.com/insidesearch/searcheducation</a:t>
            </a:r>
            <a:endParaRPr lang="en-AU" sz="1700" dirty="0" smtClean="0"/>
          </a:p>
          <a:p>
            <a:pPr>
              <a:buNone/>
            </a:pPr>
            <a:endParaRPr lang="en-AU" sz="1700" b="1" dirty="0" smtClean="0"/>
          </a:p>
          <a:p>
            <a:pPr>
              <a:buNone/>
            </a:pPr>
            <a:r>
              <a:rPr lang="en-AU" sz="1700" b="1" dirty="0" err="1" smtClean="0"/>
              <a:t>Chromebooks</a:t>
            </a:r>
            <a:r>
              <a:rPr lang="en-AU" sz="1700" b="1" dirty="0" smtClean="0"/>
              <a:t> for education</a:t>
            </a:r>
          </a:p>
          <a:p>
            <a:pPr>
              <a:buNone/>
            </a:pPr>
            <a:r>
              <a:rPr lang="en-AU" sz="1700" dirty="0" smtClean="0"/>
              <a:t>Fast and easy to manage computers always connected to the web</a:t>
            </a:r>
          </a:p>
          <a:p>
            <a:pPr>
              <a:buNone/>
            </a:pPr>
            <a:r>
              <a:rPr lang="en-AU" sz="1700" dirty="0" smtClean="0">
                <a:hlinkClick r:id="rId8"/>
              </a:rPr>
              <a:t>www.google.com/chromebook/education</a:t>
            </a:r>
            <a:endParaRPr lang="en-AU" sz="1700" dirty="0" smtClean="0"/>
          </a:p>
          <a:p>
            <a:pPr>
              <a:buNone/>
            </a:pPr>
            <a:endParaRPr lang="en-AU" sz="1700" dirty="0" smtClean="0"/>
          </a:p>
          <a:p>
            <a:pPr>
              <a:buNone/>
            </a:pPr>
            <a:r>
              <a:rPr lang="en-AU" sz="1700" b="1" dirty="0" smtClean="0"/>
              <a:t>Google Knowledge Graph</a:t>
            </a:r>
          </a:p>
          <a:p>
            <a:pPr>
              <a:buNone/>
            </a:pPr>
            <a:r>
              <a:rPr lang="en-AU" sz="1700" dirty="0" smtClean="0"/>
              <a:t>Search for people, places, objects and  extra links will pop up on the right of the screen</a:t>
            </a:r>
          </a:p>
          <a:p>
            <a:pPr>
              <a:buNone/>
            </a:pPr>
            <a:endParaRPr lang="en-AU" sz="1600" dirty="0" smtClean="0"/>
          </a:p>
          <a:p>
            <a:pPr>
              <a:buNone/>
            </a:pPr>
            <a:endParaRPr lang="en-AU" sz="2000" dirty="0"/>
          </a:p>
        </p:txBody>
      </p:sp>
      <p:pic>
        <p:nvPicPr>
          <p:cNvPr id="8" name="Picture 7" descr="Google-is-Wonderful-2jg7pzh.jpe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329"/>
            <a:ext cx="3816424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2000" dirty="0" smtClean="0"/>
              <a:t>ISTE NETS (International Society for Technology in Education: National Educational Technology Standards) – The standards for learning, leading and teaching in the digital age</a:t>
            </a:r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r>
              <a:rPr lang="en-AU" sz="2000" dirty="0" smtClean="0"/>
              <a:t>NETS for Students, Teachers, Administrators, Coaches, Computer science teachers </a:t>
            </a:r>
          </a:p>
          <a:p>
            <a:pPr>
              <a:buNone/>
            </a:pPr>
            <a:r>
              <a:rPr lang="pl-PL" sz="2000" dirty="0" smtClean="0">
                <a:hlinkClick r:id="rId2"/>
              </a:rPr>
              <a:t>http://www.iste.org/standards.aspx</a:t>
            </a:r>
            <a:endParaRPr lang="en-AU" sz="2000" dirty="0" smtClean="0">
              <a:hlinkClick r:id="rId2"/>
            </a:endParaRPr>
          </a:p>
          <a:p>
            <a:pPr marL="0" indent="0">
              <a:buNone/>
            </a:pPr>
            <a:endParaRPr lang="en-AU" sz="2000" u="sng" dirty="0" smtClean="0">
              <a:hlinkClick r:id="rId2"/>
            </a:endParaRPr>
          </a:p>
          <a:p>
            <a:pPr marL="0" indent="0">
              <a:buNone/>
            </a:pPr>
            <a:r>
              <a:rPr lang="en-US" sz="2000" dirty="0" smtClean="0"/>
              <a:t>Links to resources and some sessions at ISTE 2012</a:t>
            </a:r>
          </a:p>
          <a:p>
            <a:pPr marL="0" indent="0">
              <a:buNone/>
            </a:pPr>
            <a:r>
              <a:rPr lang="pl-PL" sz="2000" dirty="0">
                <a:hlinkClick r:id="rId2"/>
              </a:rPr>
              <a:t>http://www.scoop.it/t/iste-2012-tools</a:t>
            </a:r>
            <a:endParaRPr lang="pl-PL" sz="2000" dirty="0"/>
          </a:p>
          <a:p>
            <a:endParaRPr lang="en-US" sz="2000" dirty="0" smtClean="0"/>
          </a:p>
          <a:p>
            <a:pPr marL="0" indent="0">
              <a:buNone/>
            </a:pPr>
            <a:r>
              <a:rPr lang="en-US" sz="2000" dirty="0" err="1" smtClean="0"/>
              <a:t>Wa</a:t>
            </a:r>
            <a:r>
              <a:rPr lang="pl-PL" sz="2000" dirty="0" smtClean="0"/>
              <a:t>tch the videos of these 50 sessions (click the title link to open)</a:t>
            </a:r>
          </a:p>
          <a:p>
            <a:pPr>
              <a:buNone/>
            </a:pPr>
            <a:r>
              <a:rPr lang="en-US" sz="2000" dirty="0" smtClean="0">
                <a:hlinkClick r:id="rId3"/>
              </a:rPr>
              <a:t>http://www.isteconference.org/2012/program/search_results.php?selection_id=77415345&amp;nocache=1341258376</a:t>
            </a:r>
            <a:endParaRPr lang="en-US" sz="2000" dirty="0" smtClean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6" name="Picture 5" descr="nets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0"/>
            <a:ext cx="2411760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Microsoft Windows 8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AU" sz="6400" dirty="0" smtClean="0"/>
              <a:t>Release date: October 2012</a:t>
            </a:r>
          </a:p>
          <a:p>
            <a:r>
              <a:rPr lang="en-AU" sz="6400" dirty="0" smtClean="0"/>
              <a:t>New operating system designed to look the same for tablet and desktop computer</a:t>
            </a:r>
          </a:p>
          <a:p>
            <a:r>
              <a:rPr lang="en-AU" sz="6400" dirty="0" smtClean="0"/>
              <a:t>Will use tiles instead of windows</a:t>
            </a:r>
          </a:p>
          <a:p>
            <a:pPr>
              <a:buNone/>
            </a:pPr>
            <a:endParaRPr lang="en-AU" sz="6400" dirty="0" smtClean="0"/>
          </a:p>
          <a:p>
            <a:pPr>
              <a:buNone/>
            </a:pPr>
            <a:r>
              <a:rPr lang="en-AU" sz="6400" b="1" dirty="0" smtClean="0"/>
              <a:t>Word</a:t>
            </a:r>
          </a:p>
          <a:p>
            <a:r>
              <a:rPr lang="en-AU" sz="6400" dirty="0" smtClean="0"/>
              <a:t>Docs will save to </a:t>
            </a:r>
            <a:r>
              <a:rPr lang="en-AU" sz="6400" dirty="0" err="1" smtClean="0"/>
              <a:t>SkyDrive</a:t>
            </a:r>
            <a:r>
              <a:rPr lang="en-AU" sz="6400" dirty="0" smtClean="0"/>
              <a:t> by default</a:t>
            </a:r>
          </a:p>
          <a:p>
            <a:r>
              <a:rPr lang="en-AU" sz="6400" dirty="0" smtClean="0"/>
              <a:t>YouTube videos can be inserted </a:t>
            </a:r>
          </a:p>
          <a:p>
            <a:r>
              <a:rPr lang="en-AU" sz="6400" dirty="0" smtClean="0"/>
              <a:t>New designs for simple layouts</a:t>
            </a:r>
          </a:p>
          <a:p>
            <a:endParaRPr lang="en-AU" sz="6400" dirty="0" smtClean="0"/>
          </a:p>
          <a:p>
            <a:pPr>
              <a:buNone/>
            </a:pPr>
            <a:r>
              <a:rPr lang="en-AU" sz="6400" b="1" dirty="0" smtClean="0"/>
              <a:t>Outlook</a:t>
            </a:r>
          </a:p>
          <a:p>
            <a:r>
              <a:rPr lang="en-AU" sz="6400" dirty="0" smtClean="0"/>
              <a:t>Built-in Skype</a:t>
            </a:r>
          </a:p>
          <a:p>
            <a:r>
              <a:rPr lang="en-AU" sz="6400" dirty="0" smtClean="0"/>
              <a:t>Quick access to contacts’ social networking activity</a:t>
            </a:r>
          </a:p>
          <a:p>
            <a:pPr>
              <a:buNone/>
            </a:pPr>
            <a:endParaRPr lang="en-AU" sz="6400" dirty="0" smtClean="0"/>
          </a:p>
          <a:p>
            <a:pPr>
              <a:buNone/>
            </a:pPr>
            <a:r>
              <a:rPr lang="en-AU" sz="6400" b="1" dirty="0" smtClean="0"/>
              <a:t>PowerPoint</a:t>
            </a:r>
          </a:p>
          <a:p>
            <a:r>
              <a:rPr lang="en-AU" sz="6400" dirty="0" smtClean="0"/>
              <a:t>New presenter view</a:t>
            </a:r>
          </a:p>
          <a:p>
            <a:r>
              <a:rPr lang="en-AU" sz="6400" dirty="0" smtClean="0"/>
              <a:t>Finger or stylus to make notes on screen</a:t>
            </a:r>
          </a:p>
          <a:p>
            <a:endParaRPr lang="en-AU" sz="2000" dirty="0" smtClean="0"/>
          </a:p>
          <a:p>
            <a:endParaRPr lang="en-AU" sz="2000" dirty="0" smtClean="0"/>
          </a:p>
          <a:p>
            <a:endParaRPr lang="en-AU" sz="2000" dirty="0" smtClean="0"/>
          </a:p>
          <a:p>
            <a:endParaRPr lang="en-AU" sz="2000" dirty="0" smtClean="0"/>
          </a:p>
          <a:p>
            <a:endParaRPr lang="en-AU" sz="2000" dirty="0" smtClean="0"/>
          </a:p>
          <a:p>
            <a:endParaRPr lang="en-AU" sz="2000" dirty="0" smtClean="0"/>
          </a:p>
          <a:p>
            <a:endParaRPr lang="en-AU" sz="2000" dirty="0" smtClean="0"/>
          </a:p>
          <a:p>
            <a:pPr>
              <a:buNone/>
            </a:pPr>
            <a:r>
              <a:rPr lang="en-AU" sz="4800" dirty="0" smtClean="0">
                <a:hlinkClick r:id="rId2"/>
              </a:rPr>
              <a:t>http://www.techradar.com/news/mobile-computing/tablets/windows-8-tablets-what-you-need-to-know-916134</a:t>
            </a:r>
            <a:endParaRPr lang="en-AU" sz="4800" dirty="0" smtClean="0"/>
          </a:p>
          <a:p>
            <a:pPr>
              <a:buNone/>
            </a:pPr>
            <a:endParaRPr lang="en-AU" sz="13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1600" dirty="0" smtClean="0"/>
              <a:t>Internet Explorer 10 will have “do not track” the default setting so your personal information is not tracked while you  are online</a:t>
            </a:r>
          </a:p>
          <a:p>
            <a:r>
              <a:rPr lang="en-AU" sz="1600" dirty="0" smtClean="0"/>
              <a:t>World Wide Web Consortium (WWWC) sets internet protocols and is developing internet privacy standards but probably will not recommend “do not track” as default. Users will have to “opt out”.</a:t>
            </a:r>
            <a:endParaRPr lang="en-AU" sz="1600" dirty="0"/>
          </a:p>
        </p:txBody>
      </p:sp>
      <p:pic>
        <p:nvPicPr>
          <p:cNvPr id="4" name="Picture 3" descr="Win8Til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4293096"/>
            <a:ext cx="4139952" cy="2421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Managing 1000 </a:t>
            </a:r>
            <a:r>
              <a:rPr lang="en-AU" sz="3600" dirty="0" err="1" smtClean="0"/>
              <a:t>iPads</a:t>
            </a:r>
            <a:r>
              <a:rPr lang="en-AU" sz="3600" dirty="0" smtClean="0"/>
              <a:t> </a:t>
            </a:r>
            <a:r>
              <a:rPr lang="en-AU" sz="2000" dirty="0" smtClean="0"/>
              <a:t/>
            </a:r>
            <a:br>
              <a:rPr lang="en-AU" sz="2000" dirty="0" smtClean="0"/>
            </a:br>
            <a:endParaRPr lang="en-AU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sz="2000" dirty="0" smtClean="0"/>
              <a:t>Geoff Powell: St Hilda’s School, Gold Coast QLD - Interactive teaching &amp; learning conference, Sydney 10/8/12</a:t>
            </a:r>
          </a:p>
          <a:p>
            <a:r>
              <a:rPr lang="en-AU" sz="2000" dirty="0" smtClean="0"/>
              <a:t>Purchased 1 </a:t>
            </a:r>
            <a:r>
              <a:rPr lang="en-AU" sz="2000" dirty="0" err="1" smtClean="0"/>
              <a:t>iPad</a:t>
            </a:r>
            <a:r>
              <a:rPr lang="en-AU" sz="2000" dirty="0" smtClean="0"/>
              <a:t> on its release date in the USA</a:t>
            </a:r>
          </a:p>
          <a:p>
            <a:r>
              <a:rPr lang="en-AU" sz="2000" dirty="0" smtClean="0"/>
              <a:t>Gave it to a student: “Tell us if you find it useful”...it was!</a:t>
            </a:r>
          </a:p>
          <a:p>
            <a:r>
              <a:rPr lang="en-AU" sz="2000" dirty="0" smtClean="0"/>
              <a:t>Yrs 7-9 have </a:t>
            </a:r>
            <a:r>
              <a:rPr lang="en-AU" sz="2000" dirty="0" err="1" smtClean="0"/>
              <a:t>iPads</a:t>
            </a:r>
            <a:r>
              <a:rPr lang="en-AU" sz="2000" dirty="0" smtClean="0"/>
              <a:t>; Yrs 10-12 BYOD (97% bring </a:t>
            </a:r>
            <a:r>
              <a:rPr lang="en-AU" sz="2000" dirty="0" err="1" smtClean="0"/>
              <a:t>iPads</a:t>
            </a:r>
            <a:r>
              <a:rPr lang="en-AU" sz="2000" dirty="0" smtClean="0"/>
              <a:t> or Macs)</a:t>
            </a:r>
          </a:p>
          <a:p>
            <a:r>
              <a:rPr lang="en-AU" sz="2000" dirty="0" smtClean="0"/>
              <a:t>Students are given a required list of apps: cost $55. Must have Microsoft Office compatibility &amp; read </a:t>
            </a:r>
            <a:r>
              <a:rPr lang="en-AU" sz="2000" dirty="0" err="1" smtClean="0"/>
              <a:t>ePUB</a:t>
            </a:r>
            <a:r>
              <a:rPr lang="en-AU" sz="2000" dirty="0" smtClean="0"/>
              <a:t>/PDF</a:t>
            </a:r>
          </a:p>
          <a:p>
            <a:endParaRPr lang="en-AU" sz="2000" dirty="0" smtClean="0"/>
          </a:p>
          <a:p>
            <a:endParaRPr lang="en-AU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AU" sz="2000" dirty="0" smtClean="0"/>
              <a:t>Hold their own school version of TED</a:t>
            </a:r>
          </a:p>
          <a:p>
            <a:r>
              <a:rPr lang="en-AU" sz="2000" dirty="0" smtClean="0"/>
              <a:t>Negotiated with  publishers about PDF textbooks – many difficulties</a:t>
            </a:r>
          </a:p>
          <a:p>
            <a:r>
              <a:rPr lang="en-AU" sz="2000" dirty="0" smtClean="0"/>
              <a:t>Now creating textbooks in </a:t>
            </a:r>
            <a:r>
              <a:rPr lang="en-AU" sz="2000" dirty="0" err="1" smtClean="0"/>
              <a:t>iBooks</a:t>
            </a:r>
            <a:r>
              <a:rPr lang="en-AU" sz="2000" dirty="0" smtClean="0"/>
              <a:t> Author</a:t>
            </a:r>
          </a:p>
          <a:p>
            <a:r>
              <a:rPr lang="en-AU" sz="2000" dirty="0" smtClean="0"/>
              <a:t>Students like textbooks on </a:t>
            </a:r>
            <a:r>
              <a:rPr lang="en-AU" sz="2000" dirty="0" err="1" smtClean="0"/>
              <a:t>iPad</a:t>
            </a:r>
            <a:r>
              <a:rPr lang="en-AU" sz="2000" dirty="0" smtClean="0"/>
              <a:t>; far less printing now</a:t>
            </a:r>
          </a:p>
          <a:p>
            <a:r>
              <a:rPr lang="en-AU" sz="2000" dirty="0" smtClean="0"/>
              <a:t>What was the best thing about </a:t>
            </a:r>
            <a:r>
              <a:rPr lang="en-AU" sz="2000" dirty="0" err="1" smtClean="0"/>
              <a:t>iPads</a:t>
            </a:r>
            <a:r>
              <a:rPr lang="en-AU" sz="2000" dirty="0" smtClean="0"/>
              <a:t>?....the blow-up feature (zoom in)</a:t>
            </a:r>
          </a:p>
          <a:p>
            <a:endParaRPr lang="en-AU" sz="2000" dirty="0" smtClean="0"/>
          </a:p>
          <a:p>
            <a:pPr marL="0" indent="0">
              <a:buNone/>
            </a:pPr>
            <a:endParaRPr lang="en-AU" sz="2000" dirty="0" smtClean="0"/>
          </a:p>
          <a:p>
            <a:pPr marL="0" indent="0">
              <a:buNone/>
            </a:pPr>
            <a:endParaRPr lang="en-AU" sz="2000" dirty="0" smtClean="0"/>
          </a:p>
          <a:p>
            <a:endParaRPr lang="en-AU" dirty="0"/>
          </a:p>
        </p:txBody>
      </p:sp>
      <p:pic>
        <p:nvPicPr>
          <p:cNvPr id="7" name="Picture 6" descr="textbooks-120119-1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5085184"/>
            <a:ext cx="4355976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Twitter 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ABC show </a:t>
            </a:r>
            <a:r>
              <a:rPr lang="en-AU" sz="2000" i="1" dirty="0" smtClean="0"/>
              <a:t>Play School</a:t>
            </a:r>
            <a:r>
              <a:rPr lang="en-AU" sz="2000" dirty="0" smtClean="0"/>
              <a:t>: the presenter tweeted, blogged, texted, emailed and checked his “play book” (cardboard computer).</a:t>
            </a:r>
          </a:p>
          <a:p>
            <a:r>
              <a:rPr lang="en-AU" sz="2000" dirty="0" smtClean="0"/>
              <a:t>“What can I do while I wait...I will Twitter” he said.</a:t>
            </a:r>
          </a:p>
          <a:p>
            <a:r>
              <a:rPr lang="en-AU" sz="2000" i="1" dirty="0" smtClean="0"/>
              <a:t>Play School </a:t>
            </a:r>
            <a:r>
              <a:rPr lang="en-AU" sz="2000" dirty="0" smtClean="0"/>
              <a:t>has iPhone apps and online games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1600" dirty="0" smtClean="0"/>
              <a:t>Study looked at 40 000 news articles and how they were </a:t>
            </a:r>
            <a:r>
              <a:rPr lang="en-AU" sz="1600" dirty="0" err="1" smtClean="0"/>
              <a:t>retweeted</a:t>
            </a:r>
            <a:r>
              <a:rPr lang="en-AU" sz="1600" dirty="0" smtClean="0"/>
              <a:t> over 9 days. They developed an algorithm that was 84% accurate in predicting how popular tweets would be.</a:t>
            </a:r>
          </a:p>
          <a:p>
            <a:r>
              <a:rPr lang="en-AU" sz="1600" dirty="0" smtClean="0"/>
              <a:t>Emotional tone was unimportant. Crucial factors: source of info; references to well-known people; the topic (technology attracted most interest, then health, then fun stuff). </a:t>
            </a:r>
          </a:p>
          <a:p>
            <a:r>
              <a:rPr lang="en-AU" sz="1600" dirty="0" smtClean="0"/>
              <a:t>The algorithm will be patented – it will be useful for journalists, advertisers, activists, politicians...</a:t>
            </a:r>
          </a:p>
          <a:p>
            <a:pPr>
              <a:buNone/>
            </a:pPr>
            <a:endParaRPr lang="en-AU" sz="1400" dirty="0" smtClean="0">
              <a:hlinkClick r:id="rId2"/>
            </a:endParaRPr>
          </a:p>
          <a:p>
            <a:pPr>
              <a:buNone/>
            </a:pPr>
            <a:r>
              <a:rPr lang="en-AU" sz="1400" dirty="0" smtClean="0">
                <a:hlinkClick r:id="rId2"/>
              </a:rPr>
              <a:t>http://www.pcmag.com/article2/0,2817,2405663,00.asp</a:t>
            </a:r>
            <a:endParaRPr lang="en-AU" sz="1400" dirty="0" smtClean="0"/>
          </a:p>
          <a:p>
            <a:pPr>
              <a:buNone/>
            </a:pPr>
            <a:endParaRPr lang="en-AU" sz="1600" dirty="0"/>
          </a:p>
        </p:txBody>
      </p:sp>
      <p:pic>
        <p:nvPicPr>
          <p:cNvPr id="5" name="Picture 4" descr="683336-kids-twitter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500" y="4653136"/>
            <a:ext cx="4127500" cy="208823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The end of email? And what about the cloud?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Some companies plan to get rid of it, but the alternatives can be even more intrusive  </a:t>
            </a:r>
          </a:p>
          <a:p>
            <a:pPr marL="0" indent="0">
              <a:buNone/>
            </a:pPr>
            <a:r>
              <a:rPr lang="en-US" sz="1400" dirty="0" smtClean="0">
                <a:hlinkClick r:id="rId2"/>
              </a:rPr>
              <a:t>http</a:t>
            </a:r>
            <a:r>
              <a:rPr lang="en-US" sz="1400" dirty="0">
                <a:hlinkClick r:id="rId2"/>
              </a:rPr>
              <a:t>://www.smh.com.au/it-pro/business-it/an-end-to-emails--heres-the-way-20111207-</a:t>
            </a:r>
            <a:r>
              <a:rPr lang="en-US" sz="1400" dirty="0" smtClean="0">
                <a:hlinkClick r:id="rId2"/>
              </a:rPr>
              <a:t>1oi8i.html</a:t>
            </a: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r>
              <a:rPr lang="en-US" sz="2000" dirty="0" smtClean="0"/>
              <a:t>Steve Wozniak, co-founder of Apple, predicts “horrible problems” in the next 5 years as more data is uploaded to the cloud. “With the cloud you don’t own anything. You already signed it away”.</a:t>
            </a:r>
          </a:p>
          <a:p>
            <a:pPr marL="0" indent="0">
              <a:buNone/>
            </a:pPr>
            <a:r>
              <a:rPr lang="en-US" sz="1400" dirty="0">
                <a:hlinkClick r:id="rId3"/>
              </a:rPr>
              <a:t>http://www.wired.com/cloudline/2012/08/wozniak-right-and-wrong-cloud</a:t>
            </a:r>
            <a:r>
              <a:rPr lang="en-US" sz="1400" dirty="0" smtClean="0">
                <a:hlinkClick r:id="rId3"/>
              </a:rPr>
              <a:t>/</a:t>
            </a:r>
            <a:endParaRPr lang="en-US" sz="1400" dirty="0" smtClean="0"/>
          </a:p>
          <a:p>
            <a:endParaRPr lang="en-US" sz="1400" dirty="0"/>
          </a:p>
          <a:p>
            <a:endParaRPr lang="en-US" sz="2000" dirty="0" smtClean="0"/>
          </a:p>
          <a:p>
            <a:endParaRPr lang="en-US" sz="1400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 descr="ccc.jpeg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355" r="203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6222041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Are we all addicted?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The lure of constant stimulation – pings, rings &amp; updates – is creating a profound physical craving that can hurt productivity &amp; personal interactions. Log off and put your devices down! (Stuart </a:t>
            </a:r>
            <a:r>
              <a:rPr lang="en-US" sz="2000" dirty="0" err="1" smtClean="0"/>
              <a:t>Crabb</a:t>
            </a:r>
            <a:r>
              <a:rPr lang="en-US" sz="2000" dirty="0" smtClean="0"/>
              <a:t>, Facebook director)</a:t>
            </a:r>
          </a:p>
          <a:p>
            <a:endParaRPr lang="en-US" sz="2000" i="1" dirty="0"/>
          </a:p>
          <a:p>
            <a:r>
              <a:rPr lang="en-US" sz="2000" i="1" dirty="0" smtClean="0"/>
              <a:t>DSM of mental disorders </a:t>
            </a:r>
            <a:r>
              <a:rPr lang="en-US" sz="2000" dirty="0" smtClean="0"/>
              <a:t>will include “internet use disorder” in its appendix</a:t>
            </a:r>
          </a:p>
          <a:p>
            <a:endParaRPr lang="en-US" sz="2000" dirty="0"/>
          </a:p>
          <a:p>
            <a:r>
              <a:rPr lang="en-US" sz="2000" dirty="0" smtClean="0"/>
              <a:t>Google has started a “mindfulness” movement to teach employees self-awareness because the risks of being overly engaged with devices is immense.</a:t>
            </a:r>
          </a:p>
          <a:p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dirty="0"/>
              <a:t>If we occasionally disconnect, we can have more intimate &amp; authentic relationships with ourselves and those we care for.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Picture 4" descr="addict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3339" y="3068960"/>
            <a:ext cx="45085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25635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MLA citation: no URLS!</a:t>
            </a:r>
            <a:endParaRPr lang="en-AU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400" dirty="0" smtClean="0"/>
              <a:t> </a:t>
            </a:r>
            <a:r>
              <a:rPr lang="en-AU" sz="2000" i="1" dirty="0" smtClean="0"/>
              <a:t>MLA Handbook </a:t>
            </a:r>
            <a:r>
              <a:rPr lang="en-AU" sz="2000" dirty="0" smtClean="0"/>
              <a:t>(7</a:t>
            </a:r>
            <a:r>
              <a:rPr lang="en-AU" sz="2000" baseline="30000" dirty="0" smtClean="0"/>
              <a:t>th</a:t>
            </a:r>
            <a:r>
              <a:rPr lang="en-AU" sz="2000" dirty="0" smtClean="0"/>
              <a:t> ed. March 2009) states there is no need to include URLs for web citations.</a:t>
            </a:r>
          </a:p>
          <a:p>
            <a:r>
              <a:rPr lang="en-AU" sz="2000" dirty="0" smtClean="0"/>
              <a:t>URLs often change and can be very complex; readers are more likely to find web resources by searching via titles and author.</a:t>
            </a:r>
          </a:p>
          <a:p>
            <a:r>
              <a:rPr lang="en-AU" sz="2000" dirty="0" smtClean="0"/>
              <a:t>However, the medium of publication should be included in each entry.</a:t>
            </a:r>
          </a:p>
          <a:p>
            <a:endParaRPr lang="en-AU" sz="2000" dirty="0"/>
          </a:p>
          <a:p>
            <a:pPr marL="0" indent="0">
              <a:buNone/>
            </a:pPr>
            <a:r>
              <a:rPr lang="en-AU" sz="2000" dirty="0" err="1"/>
              <a:t>e</a:t>
            </a:r>
            <a:r>
              <a:rPr lang="en-AU" sz="2000" dirty="0" err="1" smtClean="0"/>
              <a:t>g</a:t>
            </a:r>
            <a:r>
              <a:rPr lang="en-AU" sz="2000" dirty="0" smtClean="0"/>
              <a:t>. </a:t>
            </a:r>
            <a:r>
              <a:rPr lang="en-AU" sz="2000" dirty="0" err="1" smtClean="0"/>
              <a:t>Felluga</a:t>
            </a:r>
            <a:r>
              <a:rPr lang="en-AU" sz="2000" dirty="0"/>
              <a:t>, Dino. </a:t>
            </a:r>
            <a:r>
              <a:rPr lang="en-AU" sz="2000" i="1" dirty="0"/>
              <a:t>Guide to Literary and Critical Theory</a:t>
            </a:r>
            <a:r>
              <a:rPr lang="en-AU" sz="2000" dirty="0"/>
              <a:t>. Purdue U, 28 Nov. 2003. Web. 10 May 2006.</a:t>
            </a:r>
          </a:p>
          <a:p>
            <a:pPr marL="0" indent="0">
              <a:buNone/>
            </a:pPr>
            <a:endParaRPr lang="en-AU" sz="2400" dirty="0" smtClean="0"/>
          </a:p>
          <a:p>
            <a:endParaRPr lang="en-AU" sz="2400" dirty="0"/>
          </a:p>
          <a:p>
            <a:pPr marL="0" indent="0">
              <a:buNone/>
            </a:pPr>
            <a:r>
              <a:rPr lang="en-AU" sz="1800" dirty="0">
                <a:hlinkClick r:id="rId2"/>
              </a:rPr>
              <a:t>http://owl.english.purdue.edu/owl/resource/747/08</a:t>
            </a:r>
            <a:r>
              <a:rPr lang="en-AU" sz="1800" dirty="0" smtClean="0">
                <a:hlinkClick r:id="rId2"/>
              </a:rPr>
              <a:t>/</a:t>
            </a:r>
            <a:endParaRPr lang="en-AU" sz="1800" dirty="0" smtClean="0"/>
          </a:p>
          <a:p>
            <a:pPr marL="0" indent="0">
              <a:buNone/>
            </a:pP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xmlns="" val="386760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bookcat-1-600x395.jpe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231" b="8231"/>
          <a:stretch>
            <a:fillRect/>
          </a:stretch>
        </p:blipFill>
        <p:spPr>
          <a:xfrm>
            <a:off x="457200" y="764704"/>
            <a:ext cx="8229600" cy="5361459"/>
          </a:xfrm>
        </p:spPr>
      </p:pic>
    </p:spTree>
    <p:extLst>
      <p:ext uri="{BB962C8B-B14F-4D97-AF65-F5344CB8AC3E}">
        <p14:creationId xmlns:p14="http://schemas.microsoft.com/office/powerpoint/2010/main" xmlns="" val="9568309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Books </a:t>
            </a:r>
            <a:r>
              <a:rPr lang="en-US" sz="3600" dirty="0" smtClean="0">
                <a:sym typeface="Wingdings"/>
              </a:rPr>
              <a:t>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4726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400" b="1" dirty="0" err="1" smtClean="0"/>
              <a:t>Dymocks</a:t>
            </a:r>
            <a:r>
              <a:rPr lang="en-US" sz="1400" b="1" dirty="0" smtClean="0"/>
              <a:t>’ 101 best books 2012</a:t>
            </a:r>
          </a:p>
          <a:p>
            <a:pPr marL="0" indent="0">
              <a:buNone/>
            </a:pPr>
            <a:r>
              <a:rPr lang="en-US" sz="1400" dirty="0" smtClean="0"/>
              <a:t>As voted by 15 000 readers.</a:t>
            </a:r>
          </a:p>
          <a:p>
            <a:pPr marL="0" indent="0">
              <a:buNone/>
            </a:pPr>
            <a:r>
              <a:rPr lang="en-US" sz="1400" dirty="0">
                <a:hlinkClick r:id="rId2"/>
              </a:rPr>
              <a:t>http://www.news.com.au/entertainment/books/dymocks-annual-list-of-the-101-best-books-as-voted-by-the-australian-public-is-out/story-fn9412vp-</a:t>
            </a:r>
            <a:r>
              <a:rPr lang="en-US" sz="1400" dirty="0" smtClean="0">
                <a:hlinkClick r:id="rId2"/>
              </a:rPr>
              <a:t>1226347409706</a:t>
            </a: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b="1" dirty="0" smtClean="0"/>
              <a:t>Literary Awards Australia</a:t>
            </a:r>
          </a:p>
          <a:p>
            <a:pPr marL="0" indent="0">
              <a:buNone/>
            </a:pPr>
            <a:r>
              <a:rPr lang="en-US" sz="1400" dirty="0" smtClean="0"/>
              <a:t>Gateway to 300 </a:t>
            </a:r>
            <a:r>
              <a:rPr lang="en-US" sz="1400" dirty="0" err="1" smtClean="0"/>
              <a:t>Aust</a:t>
            </a:r>
            <a:r>
              <a:rPr lang="en-US" sz="1400" dirty="0" smtClean="0"/>
              <a:t>, US, British Canadian, NZ &amp; Irish awards – currently being updated</a:t>
            </a:r>
          </a:p>
          <a:p>
            <a:pPr marL="0" indent="0">
              <a:buNone/>
            </a:pPr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://www.literaryawards.com.au</a:t>
            </a:r>
            <a:r>
              <a:rPr lang="en-US" sz="1400" dirty="0" smtClean="0">
                <a:hlinkClick r:id="rId3"/>
              </a:rPr>
              <a:t>/</a:t>
            </a: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b="1" dirty="0" smtClean="0"/>
              <a:t>Australian Independent Bookseller</a:t>
            </a:r>
          </a:p>
          <a:p>
            <a:pPr marL="0" indent="0">
              <a:buNone/>
            </a:pPr>
            <a:r>
              <a:rPr lang="en-US" sz="1400" dirty="0" smtClean="0"/>
              <a:t>Weekly Top 10 bestsellers; Indie Awards chosen annually; book news</a:t>
            </a:r>
          </a:p>
          <a:p>
            <a:pPr marL="0" indent="0">
              <a:buNone/>
            </a:pPr>
            <a:r>
              <a:rPr lang="en-US" sz="1400" dirty="0" smtClean="0">
                <a:hlinkClick r:id="rId4"/>
              </a:rPr>
              <a:t>http://www.indies.com.au</a:t>
            </a:r>
            <a:r>
              <a:rPr lang="en-US" sz="1400" dirty="0" smtClean="0">
                <a:hlinkClick r:id="rId4"/>
              </a:rPr>
              <a:t>/</a:t>
            </a: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b="1" dirty="0" smtClean="0"/>
              <a:t>The best 100 opening lines from books</a:t>
            </a:r>
          </a:p>
          <a:p>
            <a:pPr marL="0" indent="0">
              <a:buNone/>
            </a:pPr>
            <a:r>
              <a:rPr lang="en-US" sz="1400" dirty="0" smtClean="0"/>
              <a:t>Click on the book covers to reveal the lines. Includes links to </a:t>
            </a:r>
            <a:r>
              <a:rPr lang="en-US" sz="1400" b="1" dirty="0" smtClean="0"/>
              <a:t>100 best closing lines </a:t>
            </a:r>
            <a:r>
              <a:rPr lang="en-US" sz="1400" dirty="0" smtClean="0"/>
              <a:t>and </a:t>
            </a:r>
            <a:r>
              <a:rPr lang="en-US" sz="1400" b="1" dirty="0" smtClean="0"/>
              <a:t>100 best films based on books.</a:t>
            </a:r>
          </a:p>
          <a:p>
            <a:pPr marL="0" indent="0">
              <a:buNone/>
            </a:pPr>
            <a:r>
              <a:rPr lang="en-US" sz="1400" dirty="0" smtClean="0">
                <a:hlinkClick r:id="rId5"/>
              </a:rPr>
              <a:t>http://www.stylist.co.uk/life/the-best-100-opening-lines-from-books</a:t>
            </a:r>
            <a:r>
              <a:rPr lang="en-US" sz="1400" dirty="0" smtClean="0">
                <a:hlinkClick r:id="rId5"/>
              </a:rPr>
              <a:t>/</a:t>
            </a: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b="1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1600" dirty="0" smtClean="0"/>
              <a:t>Jon Page (head of Aust. Booksellers Assoc.): Amazon is the biggest threat to bookstores now.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smtClean="0"/>
              <a:t> </a:t>
            </a:r>
            <a:r>
              <a:rPr lang="en-US" sz="1600" dirty="0" smtClean="0"/>
              <a:t>Page says: Amazon sells books at a loss – to grab market share &amp; to avoid sales tax. It also charges for including books in its “recommended” lists.  If publishers don’t pay Amazon, their books are harder to discover.</a:t>
            </a:r>
            <a:endParaRPr lang="en-US" sz="1600" dirty="0"/>
          </a:p>
        </p:txBody>
      </p:sp>
      <p:pic>
        <p:nvPicPr>
          <p:cNvPr id="7" name="Picture 6" descr="love-books.jpe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4725144"/>
            <a:ext cx="2915816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64409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Aust. book publishers dropped RRP by 7% in 2011</a:t>
            </a:r>
          </a:p>
          <a:p>
            <a:r>
              <a:rPr lang="en-US" sz="2000" dirty="0" err="1" smtClean="0"/>
              <a:t>Dymocks</a:t>
            </a:r>
            <a:r>
              <a:rPr lang="en-US" sz="2000" dirty="0" smtClean="0"/>
              <a:t> opened 8 new stores last year with more coming</a:t>
            </a:r>
          </a:p>
          <a:p>
            <a:r>
              <a:rPr lang="en-US" sz="2000" dirty="0" smtClean="0"/>
              <a:t>Lack of parallel imports inhibits bookshops from getting books on time</a:t>
            </a:r>
          </a:p>
          <a:p>
            <a:r>
              <a:rPr lang="en-US" sz="2000" dirty="0" smtClean="0"/>
              <a:t>June 2012: agreement that publishers will bring out local versions of overseas titles within 14 days</a:t>
            </a:r>
            <a:endParaRPr lang="en-US" sz="2000" dirty="0"/>
          </a:p>
        </p:txBody>
      </p:sp>
      <p:pic>
        <p:nvPicPr>
          <p:cNvPr id="7" name="Content Placeholder 6" descr="peace_love_books_ornament-p175589471554177328env4u_400.jpe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84" r="5384"/>
          <a:stretch>
            <a:fillRect/>
          </a:stretch>
        </p:blipFill>
        <p:spPr>
          <a:xfrm>
            <a:off x="4644008" y="2276872"/>
            <a:ext cx="4038600" cy="3805883"/>
          </a:xfrm>
        </p:spPr>
      </p:pic>
      <p:pic>
        <p:nvPicPr>
          <p:cNvPr id="8" name="Picture 7" descr="bookreview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16632"/>
            <a:ext cx="4392488" cy="14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91612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403860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/>
              <a:t>Popular TV Aug. 2012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i="1" dirty="0" smtClean="0"/>
              <a:t>Big Brother</a:t>
            </a:r>
          </a:p>
          <a:p>
            <a:r>
              <a:rPr lang="en-US" sz="2000" i="1" dirty="0" smtClean="0"/>
              <a:t>Puberty blues</a:t>
            </a:r>
          </a:p>
          <a:p>
            <a:r>
              <a:rPr lang="en-US" sz="2000" i="1" dirty="0" smtClean="0"/>
              <a:t>Underbelly</a:t>
            </a:r>
          </a:p>
          <a:p>
            <a:r>
              <a:rPr lang="en-US" sz="2000" i="1" dirty="0" smtClean="0"/>
              <a:t>Howzat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 smtClean="0"/>
              <a:t>Popular films July/Aug. 2012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i="1" dirty="0" smtClean="0"/>
              <a:t>The Dark </a:t>
            </a:r>
            <a:r>
              <a:rPr lang="en-US" sz="2000" i="1" dirty="0"/>
              <a:t>K</a:t>
            </a:r>
            <a:r>
              <a:rPr lang="en-US" sz="2000" i="1" dirty="0" smtClean="0"/>
              <a:t>night rises</a:t>
            </a:r>
          </a:p>
          <a:p>
            <a:r>
              <a:rPr lang="en-US" sz="2000" i="1" dirty="0" smtClean="0"/>
              <a:t>Ted</a:t>
            </a:r>
          </a:p>
          <a:p>
            <a:r>
              <a:rPr lang="en-US" sz="2000" i="1" dirty="0" smtClean="0"/>
              <a:t>Total recall</a:t>
            </a:r>
            <a:endParaRPr lang="en-US" sz="2000" i="1" dirty="0" smtClean="0"/>
          </a:p>
        </p:txBody>
      </p:sp>
      <p:pic>
        <p:nvPicPr>
          <p:cNvPr id="5" name="Content Placeholder 4" descr="dark knight rises.jpe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146" b="12146"/>
          <a:stretch>
            <a:fillRect/>
          </a:stretch>
        </p:blipFill>
        <p:spPr>
          <a:xfrm>
            <a:off x="4648200" y="980728"/>
            <a:ext cx="4038600" cy="5145435"/>
          </a:xfrm>
        </p:spPr>
      </p:pic>
    </p:spTree>
    <p:extLst>
      <p:ext uri="{BB962C8B-B14F-4D97-AF65-F5344CB8AC3E}">
        <p14:creationId xmlns:p14="http://schemas.microsoft.com/office/powerpoint/2010/main" xmlns="" val="914469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Sir Ken Robinson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Reforms implemented by politicians in education in recent years have not been beneficial – in the US and elsewhere</a:t>
            </a:r>
          </a:p>
          <a:p>
            <a:r>
              <a:rPr lang="en-US" sz="2000" dirty="0" smtClean="0"/>
              <a:t>“The problem is the whole process of education is being based on an impersonal approach and a suffocating culture of standardization”.</a:t>
            </a:r>
          </a:p>
          <a:p>
            <a:r>
              <a:rPr lang="en-US" sz="2000" dirty="0" smtClean="0"/>
              <a:t>Technology should serve a more holistic educational goal</a:t>
            </a:r>
          </a:p>
          <a:p>
            <a:r>
              <a:rPr lang="en-US" sz="2000" dirty="0" smtClean="0"/>
              <a:t>There must be greater individualization of educational experiences for students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pic>
        <p:nvPicPr>
          <p:cNvPr id="2" name="Content Placeholder 1" descr="ken.jpe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21" r="164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56450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Comic-Con, San Diego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July 2012 - 125 </a:t>
            </a:r>
            <a:r>
              <a:rPr lang="en-US" sz="2000" dirty="0"/>
              <a:t>000 </a:t>
            </a:r>
            <a:r>
              <a:rPr lang="en-US" sz="2000" dirty="0" smtClean="0"/>
              <a:t>attend</a:t>
            </a:r>
          </a:p>
          <a:p>
            <a:endParaRPr lang="en-US" sz="2000" dirty="0" smtClean="0"/>
          </a:p>
          <a:p>
            <a:r>
              <a:rPr lang="en-US" sz="2000" dirty="0" smtClean="0"/>
              <a:t>Get ready for more superheroes!</a:t>
            </a:r>
          </a:p>
          <a:p>
            <a:endParaRPr lang="en-US" sz="2000" dirty="0" smtClean="0"/>
          </a:p>
          <a:p>
            <a:r>
              <a:rPr lang="en-US" sz="2000" i="1" dirty="0" smtClean="0"/>
              <a:t>Superman, Iron Man 3, Thor 2, Captain America 2, Guardians of the galaxy</a:t>
            </a:r>
          </a:p>
          <a:p>
            <a:endParaRPr lang="en-US" sz="2000" dirty="0" smtClean="0"/>
          </a:p>
          <a:p>
            <a:r>
              <a:rPr lang="en-US" sz="2000" i="1" dirty="0" smtClean="0"/>
              <a:t>Breaking dawn </a:t>
            </a:r>
            <a:r>
              <a:rPr lang="en-US" sz="2000" i="1" dirty="0" err="1" smtClean="0"/>
              <a:t>Pt</a:t>
            </a:r>
            <a:r>
              <a:rPr lang="en-US" sz="2000" i="1" dirty="0" smtClean="0"/>
              <a:t> 2 </a:t>
            </a:r>
            <a:r>
              <a:rPr lang="en-US" sz="2000" dirty="0" smtClean="0"/>
              <a:t>(Twilight)</a:t>
            </a:r>
          </a:p>
          <a:p>
            <a:endParaRPr lang="en-US" sz="2000" dirty="0" smtClean="0"/>
          </a:p>
          <a:p>
            <a:r>
              <a:rPr lang="en-US" sz="2000" i="1" dirty="0" smtClean="0"/>
              <a:t>Oz the Great and Powerful</a:t>
            </a:r>
            <a:r>
              <a:rPr lang="en-US" sz="2000" dirty="0" smtClean="0"/>
              <a:t>: Wizard of Oz prequel. Director: Sam </a:t>
            </a:r>
            <a:r>
              <a:rPr lang="en-US" sz="2000" dirty="0" err="1" smtClean="0"/>
              <a:t>Raimi</a:t>
            </a:r>
            <a:r>
              <a:rPr lang="en-US" sz="2000" dirty="0" smtClean="0"/>
              <a:t>. </a:t>
            </a:r>
            <a:r>
              <a:rPr lang="en-US" sz="2000" dirty="0"/>
              <a:t>S</a:t>
            </a:r>
            <a:r>
              <a:rPr lang="en-US" sz="2000" dirty="0" smtClean="0"/>
              <a:t>tars James Franco as the Wizard, Michelle Williams as </a:t>
            </a:r>
            <a:r>
              <a:rPr lang="en-US" sz="2000" dirty="0" err="1" smtClean="0"/>
              <a:t>Glinda</a:t>
            </a:r>
            <a:r>
              <a:rPr lang="en-US" sz="2000" dirty="0" smtClean="0"/>
              <a:t> &amp; Mila </a:t>
            </a:r>
            <a:r>
              <a:rPr lang="en-US" sz="2000" dirty="0" err="1" smtClean="0"/>
              <a:t>Kunis</a:t>
            </a:r>
            <a:r>
              <a:rPr lang="en-US" sz="2000" dirty="0" smtClean="0"/>
              <a:t> as Theodora.</a:t>
            </a:r>
          </a:p>
          <a:p>
            <a:endParaRPr lang="en-US" dirty="0"/>
          </a:p>
        </p:txBody>
      </p:sp>
      <p:pic>
        <p:nvPicPr>
          <p:cNvPr id="5" name="Content Placeholder 4" descr="Oz The Great And Powerful Movie.jpe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23" r="212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25643751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764704"/>
            <a:ext cx="4038600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/>
              <a:t>Comic-Con</a:t>
            </a:r>
          </a:p>
          <a:p>
            <a:pPr marL="0" indent="0">
              <a:buNone/>
            </a:pPr>
            <a:endParaRPr lang="en-US" sz="2000" b="1" dirty="0" smtClean="0"/>
          </a:p>
          <a:p>
            <a:r>
              <a:rPr lang="en-US" sz="2000" i="1" dirty="0" smtClean="0"/>
              <a:t>Game of thrones </a:t>
            </a:r>
            <a:r>
              <a:rPr lang="en-US" sz="2000" dirty="0" smtClean="0"/>
              <a:t>- series 3</a:t>
            </a:r>
          </a:p>
          <a:p>
            <a:endParaRPr lang="en-US" sz="2000" i="1" dirty="0" smtClean="0"/>
          </a:p>
          <a:p>
            <a:r>
              <a:rPr lang="en-US" sz="2000" i="1" dirty="0" smtClean="0"/>
              <a:t>Revolution </a:t>
            </a:r>
            <a:r>
              <a:rPr lang="en-US" sz="2000" dirty="0" smtClean="0"/>
              <a:t>– series set in a dystopian world with no electricity (because no one can afford it!). A young woman tries to reunite her family and help restore her country.</a:t>
            </a:r>
          </a:p>
          <a:p>
            <a:endParaRPr lang="en-US" sz="2000" i="1" dirty="0" smtClean="0"/>
          </a:p>
          <a:p>
            <a:r>
              <a:rPr lang="en-US" sz="2000" i="1" dirty="0" smtClean="0"/>
              <a:t>Elementary </a:t>
            </a:r>
            <a:r>
              <a:rPr lang="en-US" sz="2000" dirty="0" smtClean="0"/>
              <a:t>– Jonny Lee Miller as Sherlock Holmes and Lucy Liu as JOAN Watson! </a:t>
            </a:r>
            <a:endParaRPr lang="en-US" sz="2000" i="1" dirty="0"/>
          </a:p>
        </p:txBody>
      </p:sp>
      <p:pic>
        <p:nvPicPr>
          <p:cNvPr id="5" name="Content Placeholder 4" descr="sherlock.jpe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96" b="9396"/>
          <a:stretch>
            <a:fillRect/>
          </a:stretch>
        </p:blipFill>
        <p:spPr>
          <a:xfrm>
            <a:off x="4648200" y="692696"/>
            <a:ext cx="4038600" cy="5433467"/>
          </a:xfrm>
        </p:spPr>
      </p:pic>
    </p:spTree>
    <p:extLst>
      <p:ext uri="{BB962C8B-B14F-4D97-AF65-F5344CB8AC3E}">
        <p14:creationId xmlns:p14="http://schemas.microsoft.com/office/powerpoint/2010/main" xmlns="" val="30247104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heart_cat_book.jpe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759" b="21759"/>
          <a:stretch>
            <a:fillRect/>
          </a:stretch>
        </p:blipFill>
        <p:spPr>
          <a:xfrm>
            <a:off x="457200" y="764704"/>
            <a:ext cx="7931224" cy="5361459"/>
          </a:xfrm>
        </p:spPr>
      </p:pic>
    </p:spTree>
    <p:extLst>
      <p:ext uri="{BB962C8B-B14F-4D97-AF65-F5344CB8AC3E}">
        <p14:creationId xmlns:p14="http://schemas.microsoft.com/office/powerpoint/2010/main" xmlns="" val="876307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Marc </a:t>
            </a:r>
            <a:r>
              <a:rPr lang="en-US" sz="4000" dirty="0" err="1" smtClean="0"/>
              <a:t>Prensky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We </a:t>
            </a:r>
            <a:r>
              <a:rPr lang="en-US" sz="2000" dirty="0"/>
              <a:t>live in the Screen Age – later, it might be the Hologram Age</a:t>
            </a:r>
          </a:p>
          <a:p>
            <a:r>
              <a:rPr lang="en-US" sz="2000" dirty="0"/>
              <a:t>What do we do better than technology? Teachers have empathy; students have passion. </a:t>
            </a:r>
            <a:endParaRPr lang="en-US" sz="2000" dirty="0" smtClean="0"/>
          </a:p>
          <a:p>
            <a:r>
              <a:rPr lang="en-US" sz="2000" dirty="0" smtClean="0"/>
              <a:t>Passion </a:t>
            </a:r>
            <a:r>
              <a:rPr lang="en-US" sz="2000" dirty="0"/>
              <a:t>will lead to achievement</a:t>
            </a:r>
            <a:r>
              <a:rPr lang="en-US" sz="2000" dirty="0" smtClean="0"/>
              <a:t>.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Help students find and follow their passion (motivation, learning, jobs </a:t>
            </a:r>
            <a:r>
              <a:rPr lang="en-US" sz="2000" dirty="0" err="1" smtClean="0"/>
              <a:t>etc</a:t>
            </a:r>
            <a:r>
              <a:rPr lang="en-US" sz="2000" dirty="0" smtClean="0"/>
              <a:t>)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Move forward to digital respect (natives </a:t>
            </a:r>
            <a:r>
              <a:rPr lang="en-US" sz="2000" dirty="0" err="1" smtClean="0"/>
              <a:t>vs</a:t>
            </a:r>
            <a:r>
              <a:rPr lang="en-US" sz="2000" dirty="0" smtClean="0"/>
              <a:t> immigrants – they won)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New things in technology grow old quickly – today’s teachers must be courageous and daring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Content Placeholder 1" descr="marc prensky.jpe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02" r="49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84746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Mayim</a:t>
            </a:r>
            <a:r>
              <a:rPr lang="en-US" sz="3600" dirty="0" smtClean="0"/>
              <a:t> </a:t>
            </a:r>
            <a:r>
              <a:rPr lang="en-US" sz="3600" dirty="0" err="1" smtClean="0"/>
              <a:t>Bialik</a:t>
            </a:r>
            <a:r>
              <a:rPr lang="en-US" sz="3600" dirty="0" smtClean="0"/>
              <a:t>, </a:t>
            </a:r>
            <a:r>
              <a:rPr lang="en-US" sz="3600" dirty="0" err="1" smtClean="0"/>
              <a:t>Ph.D</a:t>
            </a:r>
            <a:endParaRPr lang="en-US" sz="3600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heart of teaching will not change</a:t>
            </a:r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One teacher and one student making a connection is an important relationship</a:t>
            </a:r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 err="1" smtClean="0"/>
              <a:t>Arrrgghh</a:t>
            </a:r>
            <a:r>
              <a:rPr lang="en-US" sz="2000" dirty="0" smtClean="0"/>
              <a:t> product placement!</a:t>
            </a:r>
            <a:endParaRPr lang="en-US" sz="2000" dirty="0"/>
          </a:p>
        </p:txBody>
      </p:sp>
      <p:pic>
        <p:nvPicPr>
          <p:cNvPr id="2" name="Content Placeholder 1" descr="mayim.jpe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38" r="16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07705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 a tablet?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The future of education is wireless (Qualcomm)</a:t>
            </a:r>
            <a:endParaRPr lang="en-US" sz="2000" dirty="0"/>
          </a:p>
          <a:p>
            <a:r>
              <a:rPr lang="en-US" sz="2000" dirty="0" smtClean="0"/>
              <a:t>The number of mobile devices will exceed the world’s population in 2012</a:t>
            </a:r>
          </a:p>
          <a:p>
            <a:r>
              <a:rPr lang="en-US" sz="2000" dirty="0" smtClean="0"/>
              <a:t>There will be over 10 billion mobile-connected devices by 2016</a:t>
            </a:r>
          </a:p>
          <a:p>
            <a:r>
              <a:rPr lang="en-US" sz="2000" dirty="0" smtClean="0"/>
              <a:t>By 2016, mobile-connected tablets will generate almost as much traffic as the entire global mobile network does in 2012</a:t>
            </a:r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dirty="0">
                <a:hlinkClick r:id="rId2"/>
              </a:rPr>
              <a:t>http://techcrunch.com/2012/02/14/the-number-of-mobile-devices-will-exceed-worlds-population-by-2012-other-shocking-figures</a:t>
            </a:r>
            <a:r>
              <a:rPr lang="en-US" sz="1200" dirty="0" smtClean="0">
                <a:hlinkClick r:id="rId2"/>
              </a:rPr>
              <a:t>/</a:t>
            </a:r>
            <a:endParaRPr lang="en-US" sz="1200" dirty="0" smtClean="0"/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56 million tablet sales in 2011</a:t>
            </a:r>
          </a:p>
          <a:p>
            <a:r>
              <a:rPr lang="en-US" sz="2000" dirty="0" smtClean="0"/>
              <a:t>760 million tablets in use by 2016</a:t>
            </a:r>
          </a:p>
          <a:p>
            <a:r>
              <a:rPr lang="en-US" sz="2000" dirty="0" smtClean="0"/>
              <a:t>Tablets will replace PCs as the user’s digital hub and primary computing device – at home and in the office</a:t>
            </a:r>
          </a:p>
          <a:p>
            <a:pPr marL="0" indent="0">
              <a:buNone/>
            </a:pPr>
            <a:r>
              <a:rPr lang="en-US" sz="1400" dirty="0">
                <a:hlinkClick r:id="rId3"/>
              </a:rPr>
              <a:t>http://news.cnet.com/8301-13579_3-57420541-37/tablets-expected-to-become-preferred-computing-device</a:t>
            </a:r>
            <a:r>
              <a:rPr lang="en-US" sz="1400" dirty="0" smtClean="0">
                <a:hlinkClick r:id="rId3"/>
              </a:rPr>
              <a:t>/</a:t>
            </a:r>
            <a:endParaRPr lang="en-US" sz="1400" dirty="0" smtClean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2" name="Picture 1" descr="tablets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4221088"/>
            <a:ext cx="373990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052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dirty="0"/>
              <a:t>Y</a:t>
            </a:r>
            <a:r>
              <a:rPr lang="en-AU" sz="2800" dirty="0" smtClean="0"/>
              <a:t>ong Zhou keynote: Global, creative and entrepreneurial </a:t>
            </a:r>
            <a:r>
              <a:rPr lang="en-US" sz="2800" dirty="0" smtClean="0"/>
              <a:t>–</a:t>
            </a:r>
            <a:r>
              <a:rPr lang="en-AU" sz="2800" dirty="0" smtClean="0"/>
              <a:t> defining high quality education </a:t>
            </a:r>
            <a:endParaRPr lang="en-AU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sz="1800" dirty="0" smtClean="0"/>
              <a:t>The importance of creativity and personalisation in education</a:t>
            </a:r>
          </a:p>
          <a:p>
            <a:r>
              <a:rPr lang="en-AU" sz="1800" dirty="0" smtClean="0"/>
              <a:t>Inverse relationship of high national test scores to national productivity and creativity</a:t>
            </a:r>
          </a:p>
          <a:p>
            <a:r>
              <a:rPr lang="en-AU" sz="1800" dirty="0" smtClean="0"/>
              <a:t>PISA 2009: “largest international academic horserace”. Won by China in all 3 categories (replaced Finland).</a:t>
            </a:r>
          </a:p>
          <a:p>
            <a:r>
              <a:rPr lang="en-AU" sz="1800" dirty="0" smtClean="0"/>
              <a:t>Paradox: USA scores poorly in international studies of ed. </a:t>
            </a:r>
            <a:r>
              <a:rPr lang="en-US" sz="1800" dirty="0" smtClean="0"/>
              <a:t>scores</a:t>
            </a:r>
            <a:r>
              <a:rPr lang="en-AU" sz="1800" dirty="0" smtClean="0"/>
              <a:t> but is still doing fine. </a:t>
            </a:r>
            <a:endParaRPr lang="en-AU" sz="1800" dirty="0"/>
          </a:p>
          <a:p>
            <a:r>
              <a:rPr lang="en-AU" sz="1800" dirty="0" smtClean="0"/>
              <a:t>Entrepreneurial activity has a negative correlation with PISA scores</a:t>
            </a:r>
          </a:p>
          <a:p>
            <a:pPr marL="0" indent="0">
              <a:buNone/>
            </a:pPr>
            <a:endParaRPr lang="hu-HU" sz="1800" dirty="0" smtClean="0">
              <a:hlinkClick r:id="rId2"/>
            </a:endParaRPr>
          </a:p>
          <a:p>
            <a:pPr marL="0" indent="0">
              <a:buNone/>
            </a:pPr>
            <a:r>
              <a:rPr lang="hu-HU" sz="1800" dirty="0" smtClean="0">
                <a:hlinkClick r:id="rId2"/>
              </a:rPr>
              <a:t>http</a:t>
            </a:r>
            <a:r>
              <a:rPr lang="hu-HU" sz="1800" dirty="0">
                <a:hlinkClick r:id="rId2"/>
              </a:rPr>
              <a:t>://zhaolearning.com</a:t>
            </a:r>
            <a:r>
              <a:rPr lang="hu-HU" sz="1800" dirty="0" smtClean="0">
                <a:hlinkClick r:id="rId2"/>
              </a:rPr>
              <a:t>/</a:t>
            </a:r>
            <a:endParaRPr lang="hu-HU" sz="1800" dirty="0" smtClean="0"/>
          </a:p>
          <a:p>
            <a:pPr marL="0" indent="0">
              <a:buNone/>
            </a:pPr>
            <a:endParaRPr lang="en-AU" sz="1800" dirty="0"/>
          </a:p>
        </p:txBody>
      </p:sp>
      <p:pic>
        <p:nvPicPr>
          <p:cNvPr id="3" name="Content Placeholder 2" descr="yong.jpe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55" r="84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44035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The wisdom of Yong Zhou</a:t>
            </a:r>
            <a:endParaRPr lang="en-US" sz="3600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429200"/>
          </a:xfrm>
        </p:spPr>
        <p:txBody>
          <a:bodyPr>
            <a:noAutofit/>
          </a:bodyPr>
          <a:lstStyle/>
          <a:p>
            <a:r>
              <a:rPr lang="en-US" sz="1600" dirty="0" smtClean="0"/>
              <a:t>US students have confidence</a:t>
            </a:r>
          </a:p>
          <a:p>
            <a:r>
              <a:rPr lang="en-US" sz="1600" dirty="0" smtClean="0"/>
              <a:t>Lady Gaga was created in the US via the US curriculum</a:t>
            </a:r>
          </a:p>
          <a:p>
            <a:r>
              <a:rPr lang="en-US" sz="1600" dirty="0" smtClean="0"/>
              <a:t>Tolerance, talent in US system</a:t>
            </a:r>
          </a:p>
          <a:p>
            <a:r>
              <a:rPr lang="en-US" sz="1600" dirty="0" smtClean="0"/>
              <a:t>You can’t teach creativity but you can kill it</a:t>
            </a:r>
          </a:p>
          <a:p>
            <a:r>
              <a:rPr lang="en-US" sz="1600" dirty="0" smtClean="0"/>
              <a:t>US schools don’t teach better, they kill less successfully </a:t>
            </a:r>
            <a:r>
              <a:rPr lang="en-US" sz="1600" dirty="0" smtClean="0">
                <a:sym typeface="Wingdings"/>
              </a:rPr>
              <a:t></a:t>
            </a:r>
          </a:p>
          <a:p>
            <a:pPr marL="0" indent="0">
              <a:buNone/>
            </a:pPr>
            <a:r>
              <a:rPr lang="en-US" sz="1600" dirty="0" smtClean="0">
                <a:sym typeface="Wingdings"/>
              </a:rPr>
              <a:t>His recommendations:</a:t>
            </a:r>
          </a:p>
          <a:p>
            <a:r>
              <a:rPr lang="en-US" sz="1600" dirty="0" smtClean="0">
                <a:sym typeface="Wingdings"/>
              </a:rPr>
              <a:t>Education should be about enhancing human capacity</a:t>
            </a:r>
          </a:p>
          <a:p>
            <a:r>
              <a:rPr lang="en-US" sz="1600" dirty="0" smtClean="0">
                <a:sym typeface="Wingdings"/>
              </a:rPr>
              <a:t>The curriculum should follow the child and be </a:t>
            </a:r>
            <a:r>
              <a:rPr lang="en-US" sz="1600" dirty="0" err="1" smtClean="0">
                <a:sym typeface="Wingdings"/>
              </a:rPr>
              <a:t>personalised</a:t>
            </a:r>
            <a:r>
              <a:rPr lang="en-US" sz="1600" dirty="0" smtClean="0">
                <a:sym typeface="Wingdings"/>
              </a:rPr>
              <a:t> and strength-based</a:t>
            </a:r>
          </a:p>
          <a:p>
            <a:r>
              <a:rPr lang="en-US" sz="1600" dirty="0" smtClean="0">
                <a:sym typeface="Wingdings"/>
              </a:rPr>
              <a:t>Education should be product-based: students should be makers, designers and creators NOT consumers</a:t>
            </a:r>
          </a:p>
          <a:p>
            <a:r>
              <a:rPr lang="en-US" sz="1600" dirty="0" smtClean="0">
                <a:sym typeface="Wingdings"/>
              </a:rPr>
              <a:t>Go global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Education should be future-oriented starting with each child instead of an authoritative prescription of knowledge and skills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His book: </a:t>
            </a:r>
            <a:r>
              <a:rPr lang="en-US" sz="1800" i="1" dirty="0" smtClean="0"/>
              <a:t>World class learners: educating creative and entrepreneurial students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Picture 1" descr="gaga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3861048"/>
            <a:ext cx="2971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004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/>
              <a:t>Q</a:t>
            </a:r>
            <a:r>
              <a:rPr lang="en-AU" sz="3600" dirty="0" smtClean="0"/>
              <a:t>uotes from ISTE</a:t>
            </a:r>
            <a:endParaRPr lang="en-AU" sz="36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AU" sz="6400" b="1" dirty="0"/>
              <a:t>C</a:t>
            </a:r>
            <a:r>
              <a:rPr lang="en-AU" sz="6400" b="1" dirty="0" smtClean="0">
                <a:effectLst/>
              </a:rPr>
              <a:t>hosen by Carolyn Foote</a:t>
            </a:r>
            <a:endParaRPr lang="en-AU" sz="6400" dirty="0" smtClean="0">
              <a:effectLst/>
            </a:endParaRPr>
          </a:p>
          <a:p>
            <a:r>
              <a:rPr lang="en-AU" sz="6400" dirty="0" smtClean="0">
                <a:effectLst/>
              </a:rPr>
              <a:t>“Can any school create a common core for Lady Gaga?”  </a:t>
            </a:r>
            <a:r>
              <a:rPr lang="en-AU" sz="6400" b="1" dirty="0" smtClean="0">
                <a:effectLst/>
              </a:rPr>
              <a:t>Yong Zhao</a:t>
            </a:r>
            <a:r>
              <a:rPr lang="en-AU" sz="6400" dirty="0" smtClean="0">
                <a:effectLst/>
              </a:rPr>
              <a:t> </a:t>
            </a:r>
          </a:p>
          <a:p>
            <a:endParaRPr lang="en-AU" sz="6400" dirty="0" smtClean="0">
              <a:effectLst/>
            </a:endParaRPr>
          </a:p>
          <a:p>
            <a:r>
              <a:rPr lang="en-AU" sz="6400" dirty="0" smtClean="0">
                <a:effectLst/>
              </a:rPr>
              <a:t>“Curriculum should develop the personal strength of students. It’s not about fixing deficits.”  </a:t>
            </a:r>
            <a:r>
              <a:rPr lang="en-AU" sz="6400" b="1" dirty="0" smtClean="0">
                <a:effectLst/>
              </a:rPr>
              <a:t>Yong Zhao</a:t>
            </a:r>
            <a:r>
              <a:rPr lang="en-AU" sz="6400" dirty="0" smtClean="0">
                <a:effectLst/>
              </a:rPr>
              <a:t> </a:t>
            </a:r>
          </a:p>
          <a:p>
            <a:endParaRPr lang="en-AU" sz="6400" dirty="0" smtClean="0">
              <a:effectLst/>
            </a:endParaRPr>
          </a:p>
          <a:p>
            <a:r>
              <a:rPr lang="en-AU" sz="6400" dirty="0" smtClean="0">
                <a:effectLst/>
              </a:rPr>
              <a:t>“Less us, more them.”  </a:t>
            </a:r>
            <a:r>
              <a:rPr lang="en-AU" sz="6400" b="1" dirty="0" smtClean="0">
                <a:effectLst/>
              </a:rPr>
              <a:t>Gary Stager</a:t>
            </a:r>
            <a:r>
              <a:rPr lang="en-AU" sz="6400" dirty="0" smtClean="0">
                <a:effectLst/>
              </a:rPr>
              <a:t> </a:t>
            </a:r>
          </a:p>
          <a:p>
            <a:endParaRPr lang="en-AU" sz="6400" dirty="0" smtClean="0">
              <a:effectLst/>
            </a:endParaRPr>
          </a:p>
          <a:p>
            <a:r>
              <a:rPr lang="en-AU" sz="6400" dirty="0" smtClean="0">
                <a:effectLst/>
              </a:rPr>
              <a:t>“Learn first, teach second.” </a:t>
            </a:r>
            <a:r>
              <a:rPr lang="en-AU" sz="6400" b="1" dirty="0" smtClean="0">
                <a:effectLst/>
              </a:rPr>
              <a:t>Will Richardson</a:t>
            </a:r>
            <a:r>
              <a:rPr lang="en-AU" sz="6400" dirty="0" smtClean="0">
                <a:effectLst/>
              </a:rPr>
              <a:t> </a:t>
            </a:r>
          </a:p>
          <a:p>
            <a:endParaRPr lang="en-AU" sz="6400" dirty="0" smtClean="0">
              <a:effectLst/>
            </a:endParaRPr>
          </a:p>
          <a:p>
            <a:r>
              <a:rPr lang="en-AU" sz="6400" dirty="0" smtClean="0">
                <a:effectLst/>
              </a:rPr>
              <a:t>“What IF?” </a:t>
            </a:r>
            <a:r>
              <a:rPr lang="en-AU" sz="6400" b="1" dirty="0" smtClean="0">
                <a:effectLst/>
              </a:rPr>
              <a:t>David Jakes</a:t>
            </a:r>
            <a:r>
              <a:rPr lang="en-AU" sz="6400" dirty="0" smtClean="0">
                <a:effectLst/>
              </a:rPr>
              <a:t> </a:t>
            </a:r>
          </a:p>
          <a:p>
            <a:endParaRPr lang="en-AU" sz="6400" dirty="0" smtClean="0">
              <a:effectLst/>
            </a:endParaRPr>
          </a:p>
          <a:p>
            <a:r>
              <a:rPr lang="en-AU" sz="6400" dirty="0" smtClean="0">
                <a:effectLst/>
              </a:rPr>
              <a:t>“What do we need to unlearn?” </a:t>
            </a:r>
            <a:r>
              <a:rPr lang="en-AU" sz="6400" b="1" dirty="0" smtClean="0">
                <a:effectLst/>
              </a:rPr>
              <a:t>Will Richardson</a:t>
            </a:r>
            <a:r>
              <a:rPr lang="en-AU" sz="6400" dirty="0" smtClean="0">
                <a:effectLst/>
              </a:rPr>
              <a:t> </a:t>
            </a:r>
          </a:p>
          <a:p>
            <a:endParaRPr lang="en-AU" sz="6400" dirty="0" smtClean="0">
              <a:effectLst/>
            </a:endParaRPr>
          </a:p>
          <a:p>
            <a:r>
              <a:rPr lang="en-AU" sz="6400" dirty="0" smtClean="0">
                <a:effectLst/>
              </a:rPr>
              <a:t>“Don’t deliver </a:t>
            </a:r>
            <a:r>
              <a:rPr lang="en-AU" sz="6400" dirty="0"/>
              <a:t>c</a:t>
            </a:r>
            <a:r>
              <a:rPr lang="en-AU" sz="6400" dirty="0" smtClean="0">
                <a:effectLst/>
              </a:rPr>
              <a:t>urriculum. DISCOVER it.” </a:t>
            </a:r>
            <a:r>
              <a:rPr lang="en-AU" sz="6400" b="1" dirty="0" smtClean="0">
                <a:effectLst/>
              </a:rPr>
              <a:t>Will Richardson</a:t>
            </a:r>
            <a:r>
              <a:rPr lang="en-AU" sz="6400" dirty="0" smtClean="0">
                <a:effectLst/>
              </a:rPr>
              <a:t>  </a:t>
            </a:r>
          </a:p>
          <a:p>
            <a:endParaRPr lang="en-AU" sz="6400" dirty="0" smtClean="0">
              <a:effectLst/>
            </a:endParaRPr>
          </a:p>
          <a:p>
            <a:r>
              <a:rPr lang="en-AU" sz="6400" dirty="0" smtClean="0">
                <a:effectLst/>
              </a:rPr>
              <a:t>“Most of us work in schools that have had computers for 30 years and yet we are still cajoling teachers to use them.” </a:t>
            </a:r>
            <a:r>
              <a:rPr lang="en-AU" sz="6400" b="1" dirty="0" smtClean="0">
                <a:effectLst/>
              </a:rPr>
              <a:t>Gary Stager</a:t>
            </a:r>
            <a:r>
              <a:rPr lang="en-AU" sz="6400" dirty="0" smtClean="0">
                <a:effectLst/>
              </a:rPr>
              <a:t> </a:t>
            </a:r>
          </a:p>
          <a:p>
            <a:endParaRPr lang="en-AU" sz="6400" dirty="0" smtClean="0">
              <a:effectLst/>
            </a:endParaRPr>
          </a:p>
          <a:p>
            <a:r>
              <a:rPr lang="en-AU" sz="6400" dirty="0" smtClean="0">
                <a:effectLst/>
              </a:rPr>
              <a:t>“Why should I leave my recliner to come to your library?” </a:t>
            </a:r>
            <a:r>
              <a:rPr lang="en-AU" sz="6400" b="1" dirty="0" smtClean="0">
                <a:effectLst/>
              </a:rPr>
              <a:t>Doug Johnson</a:t>
            </a:r>
            <a:r>
              <a:rPr lang="en-AU" sz="6400" dirty="0" smtClean="0">
                <a:effectLst/>
              </a:rPr>
              <a:t> 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http://www.techlearning.com/article/excerpts-from-the-biggest-and-best-ideas-and-tools-from-san-diego/52776</a:t>
            </a:r>
            <a:endParaRPr lang="en-AU" dirty="0"/>
          </a:p>
        </p:txBody>
      </p:sp>
      <p:pic>
        <p:nvPicPr>
          <p:cNvPr id="2" name="Picture 1" descr="cat-reading-a-book-with-glasses-600x384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16632"/>
            <a:ext cx="2592288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458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</TotalTime>
  <Words>2264</Words>
  <Application>Microsoft Office PowerPoint</Application>
  <PresentationFormat>On-screen Show (4:3)</PresentationFormat>
  <Paragraphs>356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  </vt:lpstr>
      <vt:lpstr> </vt:lpstr>
      <vt:lpstr>Sir Ken Robinson</vt:lpstr>
      <vt:lpstr>Marc Prensky </vt:lpstr>
      <vt:lpstr>Mayim Bialik, Ph.D</vt:lpstr>
      <vt:lpstr>Need a tablet?</vt:lpstr>
      <vt:lpstr>Yong Zhou keynote: Global, creative and entrepreneurial – defining high quality education </vt:lpstr>
      <vt:lpstr>The wisdom of Yong Zhou</vt:lpstr>
      <vt:lpstr>Quotes from ISTE</vt:lpstr>
      <vt:lpstr>Closing keynote: Willie Smits (conservationist) and Chris Gauthier (Qld science teacher)</vt:lpstr>
      <vt:lpstr>Kathy Schrock: Literacies in the digital age </vt:lpstr>
      <vt:lpstr>Features of the future technology-based curriculum</vt:lpstr>
      <vt:lpstr> Todays meet </vt:lpstr>
      <vt:lpstr>  Easy infographics  </vt:lpstr>
      <vt:lpstr>Slide 15</vt:lpstr>
      <vt:lpstr>Symbaloo: access your bookmarks anywhere</vt:lpstr>
      <vt:lpstr>Adam Bellow: Edutecher</vt:lpstr>
      <vt:lpstr>Slide 18</vt:lpstr>
      <vt:lpstr>Slide 19</vt:lpstr>
      <vt:lpstr>Microsoft Windows 8</vt:lpstr>
      <vt:lpstr>Managing 1000 iPads  </vt:lpstr>
      <vt:lpstr>Twitter </vt:lpstr>
      <vt:lpstr>The end of email? And what about the cloud?</vt:lpstr>
      <vt:lpstr>Are we all addicted?</vt:lpstr>
      <vt:lpstr>MLA citation: no URLS!</vt:lpstr>
      <vt:lpstr>Slide 26</vt:lpstr>
      <vt:lpstr>Books </vt:lpstr>
      <vt:lpstr>Slide 28</vt:lpstr>
      <vt:lpstr>Slide 29</vt:lpstr>
      <vt:lpstr>Comic-Con, San Diego</vt:lpstr>
      <vt:lpstr>Slide 31</vt:lpstr>
      <vt:lpstr>Slide 32</vt:lpstr>
    </vt:vector>
  </TitlesOfParts>
  <Company>ACT Department of Education and Training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ISTE Conference San Diego 24-27 June 2012 …and other ICT, media &amp; popular culture news</dc:title>
  <dc:creator>Hathaway, Lindy</dc:creator>
  <cp:lastModifiedBy>User</cp:lastModifiedBy>
  <cp:revision>155</cp:revision>
  <dcterms:created xsi:type="dcterms:W3CDTF">2012-08-10T04:05:17Z</dcterms:created>
  <dcterms:modified xsi:type="dcterms:W3CDTF">2012-08-20T02:05:16Z</dcterms:modified>
</cp:coreProperties>
</file>